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335" r:id="rId2"/>
    <p:sldId id="313" r:id="rId3"/>
    <p:sldId id="321" r:id="rId4"/>
    <p:sldId id="316" r:id="rId5"/>
    <p:sldId id="322" r:id="rId6"/>
    <p:sldId id="312" r:id="rId7"/>
    <p:sldId id="320" r:id="rId8"/>
    <p:sldId id="318" r:id="rId9"/>
    <p:sldId id="314" r:id="rId10"/>
    <p:sldId id="325" r:id="rId11"/>
    <p:sldId id="330" r:id="rId12"/>
    <p:sldId id="337" r:id="rId13"/>
    <p:sldId id="333" r:id="rId14"/>
    <p:sldId id="329" r:id="rId15"/>
    <p:sldId id="334" r:id="rId16"/>
    <p:sldId id="319" r:id="rId17"/>
    <p:sldId id="33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.chodzynski\Pictures\Documents\NO\Prezentacja%20Rada%20Miasta%202019\Wykres%20Cz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1"/>
                </a:solidFill>
              </a:rPr>
              <a:t>Węgiel</a:t>
            </a:r>
            <a:r>
              <a:rPr lang="en-US" sz="2400" dirty="0">
                <a:solidFill>
                  <a:schemeClr val="tx1"/>
                </a:solidFill>
              </a:rPr>
              <a:t> Czarna Woda [Mg]</a:t>
            </a:r>
          </a:p>
        </c:rich>
      </c:tx>
      <c:overlay val="0"/>
      <c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  <a:alpha val="98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Arkusz1!$B$5</c:f>
              <c:strCache>
                <c:ptCount val="1"/>
                <c:pt idx="0">
                  <c:v>Węgiel Czarna Woda [Mg]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Arkusz1!$C$3:$H$4</c:f>
              <c:multiLvlStrCache>
                <c:ptCount val="6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Rok</c:v>
                  </c:pt>
                </c:lvl>
              </c:multiLvlStrCache>
            </c:multiLvlStrRef>
          </c:cat>
          <c:val>
            <c:numRef>
              <c:f>Arkusz1!$C$5:$H$5</c:f>
              <c:numCache>
                <c:formatCode>#,##0.00</c:formatCode>
                <c:ptCount val="6"/>
                <c:pt idx="0">
                  <c:v>36509</c:v>
                </c:pt>
                <c:pt idx="1">
                  <c:v>32975</c:v>
                </c:pt>
                <c:pt idx="2">
                  <c:v>26300</c:v>
                </c:pt>
                <c:pt idx="3">
                  <c:v>21768</c:v>
                </c:pt>
                <c:pt idx="4">
                  <c:v>10658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3-4263-ABFE-0C67D73A4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91280"/>
        <c:axId val="126111960"/>
      </c:lineChart>
      <c:catAx>
        <c:axId val="1498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111960"/>
        <c:crosses val="autoZero"/>
        <c:auto val="1"/>
        <c:lblAlgn val="ctr"/>
        <c:lblOffset val="100"/>
        <c:noMultiLvlLbl val="0"/>
      </c:catAx>
      <c:valAx>
        <c:axId val="12611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89128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2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7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2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34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58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80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3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00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38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9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5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09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AF03-1D16-436D-8D35-2494CF0C8B8E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AE3D3-C7F7-4EDC-871C-5E38E0E1603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B9715-9E59-4012-943F-CBE28535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Andrzej Gajewski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10933E-F09A-4905-9B28-D534454BF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Wiceprezes Zarządu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STEICO Sp. z o.o.</a:t>
            </a:r>
          </a:p>
        </p:txBody>
      </p:sp>
    </p:spTree>
    <p:extLst>
      <p:ext uri="{BB962C8B-B14F-4D97-AF65-F5344CB8AC3E}">
        <p14:creationId xmlns:p14="http://schemas.microsoft.com/office/powerpoint/2010/main" val="365426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A1987-7454-4DE3-BC47-21AD59F2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783771"/>
            <a:ext cx="10855234" cy="4323806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W 2021 roku wykonamy pomiary emisji zanieczyszczeń pyłowych i gazowych zgodnie z posiadamy pozwoleniem zintegrowanym. </a:t>
            </a:r>
            <a:br>
              <a:rPr lang="pl-PL" sz="3200" dirty="0">
                <a:solidFill>
                  <a:schemeClr val="tx1"/>
                </a:solidFill>
              </a:rPr>
            </a:b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Przewidywana łączna kwota za wykonanie tych pomiarów wyniesie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4800" dirty="0">
                <a:solidFill>
                  <a:schemeClr val="tx1"/>
                </a:solidFill>
              </a:rPr>
              <a:t>93 001,00</a:t>
            </a:r>
            <a:r>
              <a:rPr lang="pl-PL" sz="3200" dirty="0">
                <a:solidFill>
                  <a:schemeClr val="tx1"/>
                </a:solidFill>
              </a:rPr>
              <a:t> zł brutto/rok</a:t>
            </a:r>
          </a:p>
        </p:txBody>
      </p:sp>
    </p:spTree>
    <p:extLst>
      <p:ext uri="{BB962C8B-B14F-4D97-AF65-F5344CB8AC3E}">
        <p14:creationId xmlns:p14="http://schemas.microsoft.com/office/powerpoint/2010/main" val="342078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31F73-5815-4AA6-9406-448EC861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10260296" cy="19108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Wielkości emisji zanieczyszczeń w stosunku do posiadanego pozwolenia </a:t>
            </a:r>
            <a:r>
              <a:rPr lang="pl-PL" sz="4000" dirty="0" err="1">
                <a:solidFill>
                  <a:schemeClr val="tx1"/>
                </a:solidFill>
              </a:rPr>
              <a:t>Steico</a:t>
            </a:r>
            <a:r>
              <a:rPr lang="pl-PL" sz="4000" dirty="0">
                <a:solidFill>
                  <a:schemeClr val="tx1"/>
                </a:solidFill>
              </a:rPr>
              <a:t> – ciągi porowate i twarde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E348B853-7CE5-4671-87AA-00259D1D6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05237"/>
              </p:ext>
            </p:extLst>
          </p:nvPr>
        </p:nvGraphicFramePr>
        <p:xfrm>
          <a:off x="1076447" y="2817446"/>
          <a:ext cx="9181245" cy="339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38">
                  <a:extLst>
                    <a:ext uri="{9D8B030D-6E8A-4147-A177-3AD203B41FA5}">
                      <a16:colId xmlns:a16="http://schemas.microsoft.com/office/drawing/2014/main" val="4219515687"/>
                    </a:ext>
                  </a:extLst>
                </a:gridCol>
                <a:gridCol w="3334749">
                  <a:extLst>
                    <a:ext uri="{9D8B030D-6E8A-4147-A177-3AD203B41FA5}">
                      <a16:colId xmlns:a16="http://schemas.microsoft.com/office/drawing/2014/main" val="3054585850"/>
                    </a:ext>
                  </a:extLst>
                </a:gridCol>
                <a:gridCol w="1656686">
                  <a:extLst>
                    <a:ext uri="{9D8B030D-6E8A-4147-A177-3AD203B41FA5}">
                      <a16:colId xmlns:a16="http://schemas.microsoft.com/office/drawing/2014/main" val="2736897816"/>
                    </a:ext>
                  </a:extLst>
                </a:gridCol>
                <a:gridCol w="1913204">
                  <a:extLst>
                    <a:ext uri="{9D8B030D-6E8A-4147-A177-3AD203B41FA5}">
                      <a16:colId xmlns:a16="http://schemas.microsoft.com/office/drawing/2014/main" val="1492499706"/>
                    </a:ext>
                  </a:extLst>
                </a:gridCol>
                <a:gridCol w="1763568">
                  <a:extLst>
                    <a:ext uri="{9D8B030D-6E8A-4147-A177-3AD203B41FA5}">
                      <a16:colId xmlns:a16="http://schemas.microsoft.com/office/drawing/2014/main" val="1584565582"/>
                    </a:ext>
                  </a:extLst>
                </a:gridCol>
              </a:tblGrid>
              <a:tr h="138460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 err="1">
                          <a:effectLst/>
                        </a:rPr>
                        <a:t>Lp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Nazwa substancji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Emisja za 2019 rok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Emisja za 2020 rok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Dopuszczalne wielkości emisji rocznej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223592492"/>
                  </a:ext>
                </a:extLst>
              </a:tr>
              <a:tr h="40796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2000" u="none" strike="noStrike" dirty="0">
                          <a:effectLst/>
                        </a:rPr>
                        <a:t>[Mg/rok]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56215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Pył całkowity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40,10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44,10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49,14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333400357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Pył PM10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40,10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44,10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49,14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668695542"/>
                  </a:ext>
                </a:extLst>
              </a:tr>
              <a:tr h="3956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Pył PM2,5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24,01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26,50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30,36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319229357"/>
                  </a:ext>
                </a:extLst>
              </a:tr>
              <a:tr h="39560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Lotne związki organiczne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23,00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>
                          <a:effectLst/>
                        </a:rPr>
                        <a:t>27,00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u="none" strike="noStrike" dirty="0">
                          <a:effectLst/>
                        </a:rPr>
                        <a:t>115,40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631520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5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B19EE-3942-47FA-97D3-5F3093D36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820615"/>
            <a:ext cx="10245969" cy="2153179"/>
          </a:xfrm>
        </p:spPr>
        <p:txBody>
          <a:bodyPr/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Wielkości emisji zanieczyszczeń w stosunku do posiadanego pozwolenia </a:t>
            </a:r>
            <a:r>
              <a:rPr lang="pl-PL" sz="4400" dirty="0" err="1">
                <a:solidFill>
                  <a:schemeClr val="tx1"/>
                </a:solidFill>
              </a:rPr>
              <a:t>Steico</a:t>
            </a:r>
            <a:r>
              <a:rPr lang="pl-PL" sz="4400" dirty="0">
                <a:solidFill>
                  <a:schemeClr val="tx1"/>
                </a:solidFill>
              </a:rPr>
              <a:t> – LVL</a:t>
            </a: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77D999-EDBB-4C15-9CAB-EF43D642C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4254DF-159E-4842-B339-7039EC9AE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85214"/>
              </p:ext>
            </p:extLst>
          </p:nvPr>
        </p:nvGraphicFramePr>
        <p:xfrm>
          <a:off x="844062" y="2973793"/>
          <a:ext cx="10245969" cy="352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34">
                  <a:extLst>
                    <a:ext uri="{9D8B030D-6E8A-4147-A177-3AD203B41FA5}">
                      <a16:colId xmlns:a16="http://schemas.microsoft.com/office/drawing/2014/main" val="3792262234"/>
                    </a:ext>
                  </a:extLst>
                </a:gridCol>
                <a:gridCol w="3721470">
                  <a:extLst>
                    <a:ext uri="{9D8B030D-6E8A-4147-A177-3AD203B41FA5}">
                      <a16:colId xmlns:a16="http://schemas.microsoft.com/office/drawing/2014/main" val="2941461376"/>
                    </a:ext>
                  </a:extLst>
                </a:gridCol>
                <a:gridCol w="1848807">
                  <a:extLst>
                    <a:ext uri="{9D8B030D-6E8A-4147-A177-3AD203B41FA5}">
                      <a16:colId xmlns:a16="http://schemas.microsoft.com/office/drawing/2014/main" val="4054766846"/>
                    </a:ext>
                  </a:extLst>
                </a:gridCol>
                <a:gridCol w="2135073">
                  <a:extLst>
                    <a:ext uri="{9D8B030D-6E8A-4147-A177-3AD203B41FA5}">
                      <a16:colId xmlns:a16="http://schemas.microsoft.com/office/drawing/2014/main" val="3043482854"/>
                    </a:ext>
                  </a:extLst>
                </a:gridCol>
                <a:gridCol w="1968085">
                  <a:extLst>
                    <a:ext uri="{9D8B030D-6E8A-4147-A177-3AD203B41FA5}">
                      <a16:colId xmlns:a16="http://schemas.microsoft.com/office/drawing/2014/main" val="3915821990"/>
                    </a:ext>
                  </a:extLst>
                </a:gridCol>
              </a:tblGrid>
              <a:tr h="115315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 err="1">
                          <a:effectLst/>
                        </a:rPr>
                        <a:t>Lp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Nazwa substancji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Emisja za 2019 rok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Emisja za 2020 rok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Dopuszczalne wielkości emisji rocznej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80272118"/>
                  </a:ext>
                </a:extLst>
              </a:tr>
              <a:tr h="4048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[Mg/rok]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91780"/>
                  </a:ext>
                </a:extLst>
              </a:tr>
              <a:tr h="40483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Pył całkowity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9,70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9,87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17,43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206867492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Pył PM10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9,70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9,87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17,43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212289112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Pył PM2,5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5,80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5,90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10,46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492593579"/>
                  </a:ext>
                </a:extLst>
              </a:tr>
              <a:tr h="3925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Fenol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0,087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 dirty="0">
                          <a:effectLst/>
                        </a:rPr>
                        <a:t>0,086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u="none" strike="noStrike">
                          <a:effectLst/>
                        </a:rPr>
                        <a:t>0,696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ctr"/>
                </a:tc>
                <a:extLst>
                  <a:ext uri="{0D108BD9-81ED-4DB2-BD59-A6C34878D82A}">
                    <a16:rowId xmlns:a16="http://schemas.microsoft.com/office/drawing/2014/main" val="3451711991"/>
                  </a:ext>
                </a:extLst>
              </a:tr>
              <a:tr h="380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Formaldehyd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0,030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0,030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0,696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506" marR="7506" marT="7506" marB="0" anchor="b"/>
                </a:tc>
                <a:extLst>
                  <a:ext uri="{0D108BD9-81ED-4DB2-BD59-A6C34878D82A}">
                    <a16:rowId xmlns:a16="http://schemas.microsoft.com/office/drawing/2014/main" val="304684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0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1455D-F696-4BDE-9CAB-5C43634C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Wielkości emisji zanieczyszczeń w stosunku do posiadanego pozwolenia SW-SOLAR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BC0ABED-77FB-4958-B4E7-44EF00C8B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916479"/>
              </p:ext>
            </p:extLst>
          </p:nvPr>
        </p:nvGraphicFramePr>
        <p:xfrm>
          <a:off x="1058091" y="2103119"/>
          <a:ext cx="8215912" cy="3429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401">
                  <a:extLst>
                    <a:ext uri="{9D8B030D-6E8A-4147-A177-3AD203B41FA5}">
                      <a16:colId xmlns:a16="http://schemas.microsoft.com/office/drawing/2014/main" val="4230475650"/>
                    </a:ext>
                  </a:extLst>
                </a:gridCol>
                <a:gridCol w="1789605">
                  <a:extLst>
                    <a:ext uri="{9D8B030D-6E8A-4147-A177-3AD203B41FA5}">
                      <a16:colId xmlns:a16="http://schemas.microsoft.com/office/drawing/2014/main" val="4242459886"/>
                    </a:ext>
                  </a:extLst>
                </a:gridCol>
                <a:gridCol w="1809940">
                  <a:extLst>
                    <a:ext uri="{9D8B030D-6E8A-4147-A177-3AD203B41FA5}">
                      <a16:colId xmlns:a16="http://schemas.microsoft.com/office/drawing/2014/main" val="1521652772"/>
                    </a:ext>
                  </a:extLst>
                </a:gridCol>
                <a:gridCol w="1830278">
                  <a:extLst>
                    <a:ext uri="{9D8B030D-6E8A-4147-A177-3AD203B41FA5}">
                      <a16:colId xmlns:a16="http://schemas.microsoft.com/office/drawing/2014/main" val="182415135"/>
                    </a:ext>
                  </a:extLst>
                </a:gridCol>
                <a:gridCol w="2338688">
                  <a:extLst>
                    <a:ext uri="{9D8B030D-6E8A-4147-A177-3AD203B41FA5}">
                      <a16:colId xmlns:a16="http://schemas.microsoft.com/office/drawing/2014/main" val="3149929129"/>
                    </a:ext>
                  </a:extLst>
                </a:gridCol>
              </a:tblGrid>
              <a:tr h="407852"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 err="1">
                          <a:effectLst/>
                        </a:rPr>
                        <a:t>Lp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pl-PL" sz="2400" u="none" strike="noStrike" dirty="0">
                          <a:effectLst/>
                        </a:rPr>
                        <a:t>Nazwa substancji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</a:rPr>
                        <a:t>Emisja za 2019 rok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</a:rPr>
                        <a:t>Emisja za 2020 rok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u="none" strike="noStrike" dirty="0">
                          <a:effectLst/>
                        </a:rPr>
                        <a:t>Dopuszczalna wielkość emisji rocznej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28832"/>
                  </a:ext>
                </a:extLst>
              </a:tr>
              <a:tr h="2467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[Mg/rok]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95815"/>
                  </a:ext>
                </a:extLst>
              </a:tr>
              <a:tr h="60306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Pył całkowity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6584935"/>
                  </a:ext>
                </a:extLst>
              </a:tr>
              <a:tr h="60306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SO2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421,641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9942342"/>
                  </a:ext>
                </a:extLst>
              </a:tr>
              <a:tr h="60306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NOx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60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45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BEC7D-70FE-4F8B-A847-8C4304BFB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998" y="432043"/>
            <a:ext cx="7766936" cy="1278223"/>
          </a:xfrm>
        </p:spPr>
        <p:txBody>
          <a:bodyPr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SUKCESYWNE ODEJŚCIE OD SPALANIA WĘGLA W MIEJSCE BIOMASY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B63348-994E-48AA-A04B-A3CB2A9E8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95006"/>
            <a:ext cx="7766936" cy="3749039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Ilość spalonego miału węglowego</a:t>
            </a:r>
          </a:p>
          <a:p>
            <a:pPr algn="ctr"/>
            <a:endParaRPr lang="pl-PL" sz="3200" dirty="0">
              <a:solidFill>
                <a:schemeClr val="tx1"/>
              </a:solidFill>
            </a:endParaRPr>
          </a:p>
          <a:p>
            <a:pPr algn="ctr"/>
            <a:endParaRPr lang="pl-PL" sz="3200" dirty="0">
              <a:solidFill>
                <a:schemeClr val="tx1"/>
              </a:solidFill>
            </a:endParaRPr>
          </a:p>
          <a:p>
            <a:pPr algn="ctr"/>
            <a:endParaRPr lang="pl-PL" sz="3200" dirty="0">
              <a:solidFill>
                <a:schemeClr val="tx1"/>
              </a:solidFill>
            </a:endParaRPr>
          </a:p>
          <a:p>
            <a:pPr algn="ctr"/>
            <a:r>
              <a:rPr lang="pl-PL" sz="3200" dirty="0">
                <a:solidFill>
                  <a:srgbClr val="FF0000"/>
                </a:solidFill>
              </a:rPr>
              <a:t>Spółka zmierza w kierunku całkowitego odejścia od węgla.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88D71F1-2080-417D-8E00-3FF329D77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60917"/>
              </p:ext>
            </p:extLst>
          </p:nvPr>
        </p:nvGraphicFramePr>
        <p:xfrm>
          <a:off x="1507067" y="3265111"/>
          <a:ext cx="91778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67">
                  <a:extLst>
                    <a:ext uri="{9D8B030D-6E8A-4147-A177-3AD203B41FA5}">
                      <a16:colId xmlns:a16="http://schemas.microsoft.com/office/drawing/2014/main" val="2111179967"/>
                    </a:ext>
                  </a:extLst>
                </a:gridCol>
                <a:gridCol w="1837266">
                  <a:extLst>
                    <a:ext uri="{9D8B030D-6E8A-4147-A177-3AD203B41FA5}">
                      <a16:colId xmlns:a16="http://schemas.microsoft.com/office/drawing/2014/main" val="445505443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2091138319"/>
                    </a:ext>
                  </a:extLst>
                </a:gridCol>
                <a:gridCol w="1662546">
                  <a:extLst>
                    <a:ext uri="{9D8B030D-6E8A-4147-A177-3AD203B41FA5}">
                      <a16:colId xmlns:a16="http://schemas.microsoft.com/office/drawing/2014/main" val="3179841947"/>
                    </a:ext>
                  </a:extLst>
                </a:gridCol>
                <a:gridCol w="1831879">
                  <a:extLst>
                    <a:ext uri="{9D8B030D-6E8A-4147-A177-3AD203B41FA5}">
                      <a16:colId xmlns:a16="http://schemas.microsoft.com/office/drawing/2014/main" val="387845366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l-PL" dirty="0"/>
                        <a:t>Rodzaj paliwa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2021 (I-IX)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395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/>
                        <a:t>[Mg]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Miał węglowy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26 300,00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21 768,00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10 658,00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0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1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B4E70-38F0-4447-BE6C-ABDC2A75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Zużycie węgla w poszczególnych latach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DC3098-BF7E-46C6-B9F6-9D0B1BE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416258AB-CFD6-4F99-9D0E-EEF1E84BA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582532"/>
              </p:ext>
            </p:extLst>
          </p:nvPr>
        </p:nvGraphicFramePr>
        <p:xfrm>
          <a:off x="880535" y="1273420"/>
          <a:ext cx="9810556" cy="514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43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2CA08B-728F-4802-94AB-B49A59E6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00454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Kontrole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99B78-E62E-4C18-8045-B12406BB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10054"/>
            <a:ext cx="9845522" cy="5090746"/>
          </a:xfrm>
        </p:spPr>
        <p:txBody>
          <a:bodyPr>
            <a:normAutofit/>
          </a:bodyPr>
          <a:lstStyle/>
          <a:p>
            <a:r>
              <a:rPr lang="pl-PL" sz="2000" dirty="0"/>
              <a:t>Wojewódzki Inspektor Ochrony Środowiska kontrolował nas:</a:t>
            </a:r>
          </a:p>
          <a:p>
            <a:pPr lvl="1"/>
            <a:r>
              <a:rPr lang="pl-PL" sz="2000" dirty="0"/>
              <a:t>IX-X.2021 </a:t>
            </a:r>
          </a:p>
          <a:p>
            <a:pPr lvl="1"/>
            <a:r>
              <a:rPr lang="pl-PL" sz="2000" dirty="0"/>
              <a:t>IX.2020 r.</a:t>
            </a:r>
          </a:p>
          <a:p>
            <a:pPr lvl="1"/>
            <a:r>
              <a:rPr lang="pl-PL" sz="2000" dirty="0"/>
              <a:t>I.2020 r. – Solar</a:t>
            </a:r>
          </a:p>
          <a:p>
            <a:pPr lvl="1"/>
            <a:r>
              <a:rPr lang="pl-PL" sz="2000" dirty="0"/>
              <a:t>I – II.2020 r.</a:t>
            </a:r>
          </a:p>
          <a:p>
            <a:pPr lvl="1"/>
            <a:r>
              <a:rPr lang="pl-PL" sz="2000" dirty="0"/>
              <a:t>IV.2017 r. - Solar</a:t>
            </a:r>
          </a:p>
          <a:p>
            <a:pPr lvl="1"/>
            <a:r>
              <a:rPr lang="pl-PL" sz="2000" dirty="0"/>
              <a:t>VI.2016 r.</a:t>
            </a:r>
          </a:p>
          <a:p>
            <a:pPr lvl="1"/>
            <a:r>
              <a:rPr lang="pl-PL" sz="2000" dirty="0"/>
              <a:t>VII. 2016 r.</a:t>
            </a:r>
          </a:p>
          <a:p>
            <a:pPr lvl="1"/>
            <a:r>
              <a:rPr lang="pl-PL" sz="2000" dirty="0"/>
              <a:t>III.2016 r.</a:t>
            </a:r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050DADA0-987D-417E-8512-1E2A217750C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02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296ED-9E3C-4E67-90DB-B1574AAC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7128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506DC-B42D-450F-9373-286F0586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6000" b="1" dirty="0"/>
          </a:p>
        </p:txBody>
      </p:sp>
      <p:pic>
        <p:nvPicPr>
          <p:cNvPr id="6" name="Obraz 5" descr="D:\2.jpg">
            <a:extLst>
              <a:ext uri="{FF2B5EF4-FFF2-40B4-BE49-F238E27FC236}">
                <a16:creationId xmlns:a16="http://schemas.microsoft.com/office/drawing/2014/main" id="{804A0643-9AF7-47E1-992F-71543CB73E0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89" y="215538"/>
            <a:ext cx="2016034" cy="13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FAA9EA00-432A-405D-9A86-0B1D571CD34B}"/>
              </a:ext>
            </a:extLst>
          </p:cNvPr>
          <p:cNvGrpSpPr>
            <a:grpSpLocks/>
          </p:cNvGrpSpPr>
          <p:nvPr/>
        </p:nvGrpSpPr>
        <p:grpSpPr bwMode="auto">
          <a:xfrm>
            <a:off x="428713" y="5152570"/>
            <a:ext cx="1718966" cy="1484835"/>
            <a:chOff x="4851" y="1885"/>
            <a:chExt cx="2116" cy="153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F5701FF2-7EB3-4192-9314-13C86F55F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3052"/>
              <a:ext cx="2116" cy="36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pl-PL" altLang="pl-PL" sz="1700" b="1" dirty="0">
                  <a:solidFill>
                    <a:srgbClr val="7DC131"/>
                  </a:solidFill>
                  <a:latin typeface="Arial Narrow" panose="020B0606020202030204" pitchFamily="34" charset="0"/>
                </a:rPr>
                <a:t>SW-SOLAR</a:t>
              </a:r>
              <a:endParaRPr lang="pl-PL" altLang="pl-PL" dirty="0">
                <a:latin typeface="Arial" panose="020B0604020202020204" pitchFamily="34" charset="0"/>
              </a:endParaRPr>
            </a:p>
          </p:txBody>
        </p: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E8E155EF-AEDC-456B-A222-2EFE68F54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4" y="1885"/>
              <a:ext cx="1775" cy="1114"/>
              <a:chOff x="1468" y="1698"/>
              <a:chExt cx="1775" cy="1114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9B568490-79CC-46F2-BD84-75C4042541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" y="2146"/>
                <a:ext cx="1775" cy="666"/>
                <a:chOff x="1291" y="2065"/>
                <a:chExt cx="1775" cy="748"/>
              </a:xfrm>
            </p:grpSpPr>
            <p:cxnSp>
              <p:nvCxnSpPr>
                <p:cNvPr id="1034" name="AutoShape 10">
                  <a:extLst>
                    <a:ext uri="{FF2B5EF4-FFF2-40B4-BE49-F238E27FC236}">
                      <a16:creationId xmlns:a16="http://schemas.microsoft.com/office/drawing/2014/main" id="{12F454CF-2D42-45DA-9568-10C33379A8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291" y="2812"/>
                  <a:ext cx="42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5" name="AutoShape 11">
                  <a:extLst>
                    <a:ext uri="{FF2B5EF4-FFF2-40B4-BE49-F238E27FC236}">
                      <a16:creationId xmlns:a16="http://schemas.microsoft.com/office/drawing/2014/main" id="{AF81A9E9-BDB0-451A-ADAC-19B3E03C36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712" y="2065"/>
                  <a:ext cx="122" cy="74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6" name="AutoShape 12">
                  <a:extLst>
                    <a:ext uri="{FF2B5EF4-FFF2-40B4-BE49-F238E27FC236}">
                      <a16:creationId xmlns:a16="http://schemas.microsoft.com/office/drawing/2014/main" id="{E80194B2-5158-4218-885D-FA62250B510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834" y="2065"/>
                  <a:ext cx="13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7" name="AutoShape 13">
                  <a:extLst>
                    <a:ext uri="{FF2B5EF4-FFF2-40B4-BE49-F238E27FC236}">
                      <a16:creationId xmlns:a16="http://schemas.microsoft.com/office/drawing/2014/main" id="{67203ADA-B094-4F72-AEF4-E6433B89D21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971" y="2065"/>
                  <a:ext cx="0" cy="46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8" name="AutoShape 14">
                  <a:extLst>
                    <a:ext uri="{FF2B5EF4-FFF2-40B4-BE49-F238E27FC236}">
                      <a16:creationId xmlns:a16="http://schemas.microsoft.com/office/drawing/2014/main" id="{9C78ACF7-ED01-4653-9BD0-49B8665572C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970" y="2323"/>
                  <a:ext cx="312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9" name="AutoShape 15">
                  <a:extLst>
                    <a:ext uri="{FF2B5EF4-FFF2-40B4-BE49-F238E27FC236}">
                      <a16:creationId xmlns:a16="http://schemas.microsoft.com/office/drawing/2014/main" id="{10417BB2-20C6-4148-98FF-E68C53687BC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82" y="2323"/>
                  <a:ext cx="0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0" name="AutoShape 16">
                  <a:extLst>
                    <a:ext uri="{FF2B5EF4-FFF2-40B4-BE49-F238E27FC236}">
                      <a16:creationId xmlns:a16="http://schemas.microsoft.com/office/drawing/2014/main" id="{13DB1FD0-980E-41B8-85B9-4670B796A0D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282" y="2323"/>
                  <a:ext cx="312" cy="20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1" name="AutoShape 17">
                  <a:extLst>
                    <a:ext uri="{FF2B5EF4-FFF2-40B4-BE49-F238E27FC236}">
                      <a16:creationId xmlns:a16="http://schemas.microsoft.com/office/drawing/2014/main" id="{33066F0D-9BE9-4414-992F-A52A6C0506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94" y="2323"/>
                  <a:ext cx="1" cy="48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42" name="AutoShape 18">
                  <a:extLst>
                    <a:ext uri="{FF2B5EF4-FFF2-40B4-BE49-F238E27FC236}">
                      <a16:creationId xmlns:a16="http://schemas.microsoft.com/office/drawing/2014/main" id="{C4D08A69-9745-468F-91B6-B9B75FA4F86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95" y="2812"/>
                  <a:ext cx="47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FF76C95E-0E63-4BDA-B34F-C7AD335AA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698"/>
                <a:ext cx="378" cy="390"/>
              </a:xfrm>
              <a:custGeom>
                <a:avLst/>
                <a:gdLst>
                  <a:gd name="T0" fmla="*/ 102 w 504"/>
                  <a:gd name="T1" fmla="*/ 546 h 546"/>
                  <a:gd name="T2" fmla="*/ 54 w 504"/>
                  <a:gd name="T3" fmla="*/ 522 h 546"/>
                  <a:gd name="T4" fmla="*/ 42 w 504"/>
                  <a:gd name="T5" fmla="*/ 444 h 546"/>
                  <a:gd name="T6" fmla="*/ 60 w 504"/>
                  <a:gd name="T7" fmla="*/ 330 h 546"/>
                  <a:gd name="T8" fmla="*/ 0 w 504"/>
                  <a:gd name="T9" fmla="*/ 258 h 546"/>
                  <a:gd name="T10" fmla="*/ 6 w 504"/>
                  <a:gd name="T11" fmla="*/ 192 h 546"/>
                  <a:gd name="T12" fmla="*/ 36 w 504"/>
                  <a:gd name="T13" fmla="*/ 108 h 546"/>
                  <a:gd name="T14" fmla="*/ 120 w 504"/>
                  <a:gd name="T15" fmla="*/ 54 h 546"/>
                  <a:gd name="T16" fmla="*/ 216 w 504"/>
                  <a:gd name="T17" fmla="*/ 42 h 546"/>
                  <a:gd name="T18" fmla="*/ 396 w 504"/>
                  <a:gd name="T19" fmla="*/ 42 h 546"/>
                  <a:gd name="T20" fmla="*/ 504 w 504"/>
                  <a:gd name="T21" fmla="*/ 0 h 546"/>
                  <a:gd name="T22" fmla="*/ 444 w 504"/>
                  <a:gd name="T23" fmla="*/ 96 h 546"/>
                  <a:gd name="T24" fmla="*/ 426 w 504"/>
                  <a:gd name="T25" fmla="*/ 210 h 546"/>
                  <a:gd name="T26" fmla="*/ 402 w 504"/>
                  <a:gd name="T27" fmla="*/ 264 h 546"/>
                  <a:gd name="T28" fmla="*/ 354 w 504"/>
                  <a:gd name="T29" fmla="*/ 348 h 546"/>
                  <a:gd name="T30" fmla="*/ 264 w 504"/>
                  <a:gd name="T31" fmla="*/ 390 h 546"/>
                  <a:gd name="T32" fmla="*/ 198 w 504"/>
                  <a:gd name="T33" fmla="*/ 390 h 546"/>
                  <a:gd name="T34" fmla="*/ 132 w 504"/>
                  <a:gd name="T35" fmla="*/ 390 h 546"/>
                  <a:gd name="T36" fmla="*/ 144 w 504"/>
                  <a:gd name="T37" fmla="*/ 456 h 546"/>
                  <a:gd name="T38" fmla="*/ 144 w 504"/>
                  <a:gd name="T39" fmla="*/ 492 h 546"/>
                  <a:gd name="T40" fmla="*/ 102 w 504"/>
                  <a:gd name="T41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4" h="546">
                    <a:moveTo>
                      <a:pt x="102" y="546"/>
                    </a:moveTo>
                    <a:lnTo>
                      <a:pt x="54" y="522"/>
                    </a:lnTo>
                    <a:lnTo>
                      <a:pt x="42" y="444"/>
                    </a:lnTo>
                    <a:lnTo>
                      <a:pt x="60" y="330"/>
                    </a:lnTo>
                    <a:lnTo>
                      <a:pt x="0" y="258"/>
                    </a:lnTo>
                    <a:lnTo>
                      <a:pt x="6" y="192"/>
                    </a:lnTo>
                    <a:lnTo>
                      <a:pt x="36" y="108"/>
                    </a:lnTo>
                    <a:lnTo>
                      <a:pt x="120" y="54"/>
                    </a:lnTo>
                    <a:lnTo>
                      <a:pt x="216" y="42"/>
                    </a:lnTo>
                    <a:lnTo>
                      <a:pt x="396" y="42"/>
                    </a:lnTo>
                    <a:lnTo>
                      <a:pt x="504" y="0"/>
                    </a:lnTo>
                    <a:lnTo>
                      <a:pt x="444" y="96"/>
                    </a:lnTo>
                    <a:lnTo>
                      <a:pt x="426" y="210"/>
                    </a:lnTo>
                    <a:lnTo>
                      <a:pt x="402" y="264"/>
                    </a:lnTo>
                    <a:lnTo>
                      <a:pt x="354" y="348"/>
                    </a:lnTo>
                    <a:lnTo>
                      <a:pt x="264" y="390"/>
                    </a:lnTo>
                    <a:lnTo>
                      <a:pt x="198" y="390"/>
                    </a:lnTo>
                    <a:lnTo>
                      <a:pt x="132" y="390"/>
                    </a:lnTo>
                    <a:lnTo>
                      <a:pt x="144" y="456"/>
                    </a:lnTo>
                    <a:lnTo>
                      <a:pt x="144" y="492"/>
                    </a:lnTo>
                    <a:lnTo>
                      <a:pt x="102" y="546"/>
                    </a:lnTo>
                    <a:close/>
                  </a:path>
                </a:pathLst>
              </a:custGeom>
              <a:solidFill>
                <a:srgbClr val="7DC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4" name="Obraz 3" descr="Obraz zawierający mapa&#10;&#10;Opis wygenerowany automatycznie">
            <a:extLst>
              <a:ext uri="{FF2B5EF4-FFF2-40B4-BE49-F238E27FC236}">
                <a16:creationId xmlns:a16="http://schemas.microsoft.com/office/drawing/2014/main" id="{355596A8-693B-4EF9-8452-CB5D25C30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50" y="405063"/>
            <a:ext cx="9982850" cy="5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5A0CC-42F3-4938-AF73-29591C0F4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51" y="253770"/>
            <a:ext cx="8764552" cy="2050159"/>
          </a:xfrm>
        </p:spPr>
        <p:txBody>
          <a:bodyPr/>
          <a:lstStyle/>
          <a:p>
            <a:pPr algn="l"/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Zakład posiada wdrożone systemy zarządzania jakością produkcji oraz obrotem surowca drzewnego: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05770C-00FB-4E55-8858-1B99DC039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698376"/>
            <a:ext cx="5154990" cy="2480293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2">
                    <a:lumMod val="25000"/>
                  </a:schemeClr>
                </a:solidFill>
              </a:rPr>
              <a:t>ISO 9001 – 2015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2">
                    <a:lumMod val="25000"/>
                  </a:schemeClr>
                </a:solidFill>
              </a:rPr>
              <a:t>ISO 14001 - 2015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2">
                    <a:lumMod val="25000"/>
                  </a:schemeClr>
                </a:solidFill>
              </a:rPr>
              <a:t>FSC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2">
                    <a:lumMod val="25000"/>
                  </a:schemeClr>
                </a:solidFill>
              </a:rPr>
              <a:t>PEFC</a:t>
            </a:r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B88A2457-8701-4D49-BF23-7CEC7565BC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BC4120E-318D-429F-B57C-880CF44D5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8819"/>
              </p:ext>
            </p:extLst>
          </p:nvPr>
        </p:nvGraphicFramePr>
        <p:xfrm>
          <a:off x="8151515" y="1278849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Acrobat Document" r:id="rId4" imgW="5667119" imgH="8019810" progId="AcroExch.Document.DC">
                  <p:embed/>
                </p:oleObj>
              </mc:Choice>
              <mc:Fallback>
                <p:oleObj name="Acrobat Document" r:id="rId4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1515" y="1278849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10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46EDA-1851-46E6-B7A2-4F3C9697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83" y="615769"/>
            <a:ext cx="10360060" cy="100402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Stan zatrudnienia na 12.10.2021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D7984E-DEDA-4BBE-B51D-8CBA3AAB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33750"/>
            <a:ext cx="10138712" cy="177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Steico Czarnków- 916 pracowników</a:t>
            </a:r>
          </a:p>
          <a:p>
            <a:pPr marL="0" indent="0">
              <a:buNone/>
            </a:pPr>
            <a:r>
              <a:rPr lang="pl-PL" sz="4400" dirty="0"/>
              <a:t>Steico Czarna Woda – 693 pracowników</a:t>
            </a:r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2FCD6251-15F6-42A3-9677-50368A8686B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11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BBF52-CDCE-42F2-82A5-AEEC6CCE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1717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DZIAŁ OCHRONY ŚRODOWISKA – STEICO Sp. z o.o. – 7 pracowników</a:t>
            </a:r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94CC009C-E877-4F60-8DB3-771CF4F3E02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2">
            <a:extLst>
              <a:ext uri="{FF2B5EF4-FFF2-40B4-BE49-F238E27FC236}">
                <a16:creationId xmlns:a16="http://schemas.microsoft.com/office/drawing/2014/main" id="{40FC7563-EA7D-4C58-AC36-66ABD2C7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60" y="2160590"/>
            <a:ext cx="1603375" cy="646331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WICEPREZES ZARZĄDU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Pole tekstowe 2">
            <a:extLst>
              <a:ext uri="{FF2B5EF4-FFF2-40B4-BE49-F238E27FC236}">
                <a16:creationId xmlns:a16="http://schemas.microsoft.com/office/drawing/2014/main" id="{94F1C8D9-74A6-4137-A9E9-70BDF8DD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60" y="3206335"/>
            <a:ext cx="1603375" cy="92333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SZEF OCHRONY ŚRODOWISKA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B66911E2-8D29-4AE6-9BE3-267D6FA5920F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6658248" y="2806921"/>
            <a:ext cx="0" cy="39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2">
            <a:extLst>
              <a:ext uri="{FF2B5EF4-FFF2-40B4-BE49-F238E27FC236}">
                <a16:creationId xmlns:a16="http://schemas.microsoft.com/office/drawing/2014/main" id="{6D58F6A5-FFA3-4691-A155-AE673EEF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286" y="3304759"/>
            <a:ext cx="2778397" cy="646331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KIEROWNIK DS. OCHRONY ŚRODOWISKA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E4FDC210-A159-4BCA-8834-AA180F378C4F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459935" y="3668000"/>
            <a:ext cx="80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46362C7F-2F3A-4D53-B2E3-406608CFA5D1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5100683" y="3627924"/>
            <a:ext cx="8016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ole tekstowe 2">
            <a:extLst>
              <a:ext uri="{FF2B5EF4-FFF2-40B4-BE49-F238E27FC236}">
                <a16:creationId xmlns:a16="http://schemas.microsoft.com/office/drawing/2014/main" id="{D1882278-7A0E-487F-B184-A86C4EC7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623" y="3206335"/>
            <a:ext cx="2778397" cy="1405513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latin typeface="Calibri" panose="020F0502020204030204" pitchFamily="34" charset="0"/>
              </a:rPr>
              <a:t>FIRMY ZEWNĘTRZNE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SPRZĄTAJĄCA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LABORATORIUM POMIAROWE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79C4F-73DC-48D8-869D-89E3938C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Decyzje</a:t>
            </a:r>
            <a:r>
              <a:rPr lang="pl-PL" sz="4800" b="1" dirty="0"/>
              <a:t> </a:t>
            </a:r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administracyjne</a:t>
            </a:r>
            <a:r>
              <a:rPr lang="pl-PL" sz="4800" b="1" dirty="0"/>
              <a:t> - </a:t>
            </a:r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pozwolenia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C86ABC-024E-4F23-9BF6-98DF51BEB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5029"/>
            <a:ext cx="10644051" cy="59536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zintegrowane dla instalacji do produkcji płyt pilśniowych OS.6222.2.2015 na czas nieokreślony;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zintegrowane dla instalacji spalania paliw o mocy &gt; 50 MW OS.6222.6.2017 na czas nieokreślony;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Zezwolenie na udział w systemie handlu uprawnieniami do emisji CO2 OS.6226.1.3.2018 na czas nieoznaczony;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wodnoprawne na pobór wody z rzeki Noteci </a:t>
            </a:r>
            <a:br>
              <a:rPr lang="pl-PL" sz="2400" dirty="0"/>
            </a:br>
            <a:r>
              <a:rPr lang="pl-PL" sz="2400" dirty="0"/>
              <a:t>Os.6223-7/06 ważne do 24.10.2026 r.;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wodnoprawne na odprowadzanie wód roztopowych i opadowych RR.6341.32.2015 na czas do 01.09.2025 r.;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na rolnicze wykorzystanie ścieków GD.242.1.421.ST.15.2018.SJ ważne do 30.11.2028 r.;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na wytwarzanie odpadów </a:t>
            </a:r>
            <a:br>
              <a:rPr lang="pl-PL" sz="2400" dirty="0"/>
            </a:br>
            <a:r>
              <a:rPr lang="pl-PL" sz="2400" dirty="0"/>
              <a:t>OS.6220.1.2016 ważne do 05.04.2026 r.;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Pozwolenie na wprowadzanie pyłów i gazów do powietrza </a:t>
            </a:r>
            <a:br>
              <a:rPr lang="pl-PL" sz="2400" dirty="0"/>
            </a:br>
            <a:r>
              <a:rPr lang="pl-PL" sz="2400" dirty="0"/>
              <a:t>OS.6224.5.2016 ważne do 18.08.2026 r.;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 descr="D:\2.jpg">
            <a:extLst>
              <a:ext uri="{FF2B5EF4-FFF2-40B4-BE49-F238E27FC236}">
                <a16:creationId xmlns:a16="http://schemas.microsoft.com/office/drawing/2014/main" id="{58D73BB3-7F06-4B16-BD9C-43B4D808828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78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76D5A-9EDF-46F7-B225-F1F3847B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86509"/>
            <a:ext cx="9955876" cy="3864326"/>
          </a:xfrm>
        </p:spPr>
        <p:txBody>
          <a:bodyPr/>
          <a:lstStyle/>
          <a:p>
            <a:pPr algn="l"/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Stała umowa na sprzątanie terenów zewnętrznych i wewnętrznych z firmą </a:t>
            </a:r>
            <a:r>
              <a:rPr lang="pl-PL" sz="4800" b="1" dirty="0" err="1">
                <a:solidFill>
                  <a:schemeClr val="accent2">
                    <a:lumMod val="75000"/>
                  </a:schemeClr>
                </a:solidFill>
              </a:rPr>
              <a:t>GabMel</a:t>
            </a:r>
            <a:r>
              <a:rPr lang="pl-PL" sz="48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10E9A7-F570-47C7-883E-DF277CD16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0DDCF087-D4E9-4235-8799-1DEA1B199AB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44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E4DDB-7F47-4EA5-9434-6F04431A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70857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Urządzenia odpylające - STEICO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96BB5A-CC20-445F-8F90-19B6ECC5E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458"/>
            <a:ext cx="9903579" cy="4560906"/>
          </a:xfrm>
        </p:spPr>
        <p:txBody>
          <a:bodyPr>
            <a:normAutofit/>
          </a:bodyPr>
          <a:lstStyle/>
          <a:p>
            <a:r>
              <a:rPr lang="pl-PL" sz="3200" dirty="0"/>
              <a:t>SUR pełnią stały nadzór (24 h/dobę) nad prawidłowym działaniem urządzeń odpylających.</a:t>
            </a:r>
          </a:p>
        </p:txBody>
      </p:sp>
      <p:pic>
        <p:nvPicPr>
          <p:cNvPr id="4" name="Obraz 3" descr="D:\2.jpg">
            <a:extLst>
              <a:ext uri="{FF2B5EF4-FFF2-40B4-BE49-F238E27FC236}">
                <a16:creationId xmlns:a16="http://schemas.microsoft.com/office/drawing/2014/main" id="{C5022EB4-06FC-490A-8CD9-FB1708379AC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2857" y="186509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8E01EB2-8EB8-4D08-B847-D0EFE82E8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2567354"/>
            <a:ext cx="5720861" cy="42906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A771323-26E3-4420-AF07-11D3CCF6B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04" y="2567354"/>
            <a:ext cx="5720861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CC20F-D2A3-475F-9DA0-F0583AB3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7" y="232230"/>
            <a:ext cx="9739084" cy="1364341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2">
                    <a:lumMod val="75000"/>
                  </a:schemeClr>
                </a:solidFill>
              </a:rPr>
              <a:t>Opłaty za gospodarcze korzystanie ze środowiska za 2018 - 2020 rok w Steico Sp. z o.o.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54DE559-92BB-4B65-9C66-782E11310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7440"/>
            <a:ext cx="10657114" cy="4124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							</a:t>
            </a:r>
            <a:r>
              <a:rPr lang="pl-PL" sz="2000" dirty="0"/>
              <a:t>2018				2019     		          2020</a:t>
            </a:r>
          </a:p>
          <a:p>
            <a:pPr lvl="1"/>
            <a:r>
              <a:rPr lang="pl-PL" sz="2000" dirty="0"/>
              <a:t>Powietrze	-    946 390,00 PLN		1 174 770,00 PLN	   1 016 851,00 PLN</a:t>
            </a:r>
          </a:p>
          <a:p>
            <a:pPr lvl="1"/>
            <a:r>
              <a:rPr lang="pl-PL" sz="2000" dirty="0"/>
              <a:t>Woda			-    184 573,00 PLN		   100 487,00 PLN	      118 722,00 PLN</a:t>
            </a:r>
          </a:p>
          <a:p>
            <a:pPr lvl="1"/>
            <a:r>
              <a:rPr lang="pl-PL" sz="2000" dirty="0"/>
              <a:t>Ścieki		-      82 180,00 PLN		     83 972,00 PLN		  87 784,00 PLN</a:t>
            </a:r>
          </a:p>
          <a:p>
            <a:r>
              <a:rPr lang="pl-PL" sz="2000" b="1" u="sng" dirty="0">
                <a:solidFill>
                  <a:srgbClr val="FF0000"/>
                </a:solidFill>
              </a:rPr>
              <a:t>RAZEM		      - 1 213 143,00 PLN	1 359 229,00 PLN	   1 223 357,00 PLN</a:t>
            </a:r>
          </a:p>
        </p:txBody>
      </p:sp>
      <p:pic>
        <p:nvPicPr>
          <p:cNvPr id="6" name="Obraz 5" descr="D:\2.jpg">
            <a:extLst>
              <a:ext uri="{FF2B5EF4-FFF2-40B4-BE49-F238E27FC236}">
                <a16:creationId xmlns:a16="http://schemas.microsoft.com/office/drawing/2014/main" id="{96455038-433E-4542-ABFF-3905B773AE8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6312" y="128450"/>
            <a:ext cx="1457708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7210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3648</TotalTime>
  <Words>676</Words>
  <Application>Microsoft Office PowerPoint</Application>
  <PresentationFormat>Panoramiczny</PresentationFormat>
  <Paragraphs>150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Trebuchet MS</vt:lpstr>
      <vt:lpstr>Wingdings</vt:lpstr>
      <vt:lpstr>Wingdings 3</vt:lpstr>
      <vt:lpstr>Faseta</vt:lpstr>
      <vt:lpstr>Acrobat Document</vt:lpstr>
      <vt:lpstr>Andrzej Gajewski</vt:lpstr>
      <vt:lpstr>Prezentacja programu PowerPoint</vt:lpstr>
      <vt:lpstr>Zakład posiada wdrożone systemy zarządzania jakością produkcji oraz obrotem surowca drzewnego:</vt:lpstr>
      <vt:lpstr>Stan zatrudnienia na 12.10.2021 r. </vt:lpstr>
      <vt:lpstr>DZIAŁ OCHRONY ŚRODOWISKA – STEICO Sp. z o.o. – 7 pracowników</vt:lpstr>
      <vt:lpstr>Decyzje administracyjne - pozwolenia</vt:lpstr>
      <vt:lpstr>Stała umowa na sprzątanie terenów zewnętrznych i wewnętrznych z firmą GabMel  </vt:lpstr>
      <vt:lpstr>Urządzenia odpylające - STEICO</vt:lpstr>
      <vt:lpstr>Opłaty za gospodarcze korzystanie ze środowiska za 2018 - 2020 rok w Steico Sp. z o.o.</vt:lpstr>
      <vt:lpstr>W 2021 roku wykonamy pomiary emisji zanieczyszczeń pyłowych i gazowych zgodnie z posiadamy pozwoleniem zintegrowanym.   Przewidywana łączna kwota za wykonanie tych pomiarów wyniesie  93 001,00 zł brutto/rok</vt:lpstr>
      <vt:lpstr>Wielkości emisji zanieczyszczeń w stosunku do posiadanego pozwolenia Steico – ciągi porowate i twarde</vt:lpstr>
      <vt:lpstr>Wielkości emisji zanieczyszczeń w stosunku do posiadanego pozwolenia Steico – LVL</vt:lpstr>
      <vt:lpstr>Wielkości emisji zanieczyszczeń w stosunku do posiadanego pozwolenia SW-SOLAR         </vt:lpstr>
      <vt:lpstr>SUKCESYWNE ODEJŚCIE OD SPALANIA WĘGLA W MIEJSCE BIOMASY</vt:lpstr>
      <vt:lpstr>Zużycie węgla w poszczególnych latach</vt:lpstr>
      <vt:lpstr>Kontrole WIOŚ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 – 18.05.</dc:title>
  <dc:creator>Zbigniew Chodzyński</dc:creator>
  <cp:lastModifiedBy>Zbigniew Chodzyński</cp:lastModifiedBy>
  <cp:revision>151</cp:revision>
  <dcterms:created xsi:type="dcterms:W3CDTF">2017-05-24T07:47:27Z</dcterms:created>
  <dcterms:modified xsi:type="dcterms:W3CDTF">2021-11-15T12:27:19Z</dcterms:modified>
</cp:coreProperties>
</file>