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18"/>
  </p:handoutMasterIdLst>
  <p:sldIdLst>
    <p:sldId id="257" r:id="rId2"/>
    <p:sldId id="306" r:id="rId3"/>
    <p:sldId id="313" r:id="rId4"/>
    <p:sldId id="316" r:id="rId5"/>
    <p:sldId id="307" r:id="rId6"/>
    <p:sldId id="308" r:id="rId7"/>
    <p:sldId id="309" r:id="rId8"/>
    <p:sldId id="310" r:id="rId9"/>
    <p:sldId id="312" r:id="rId10"/>
    <p:sldId id="263" r:id="rId11"/>
    <p:sldId id="311" r:id="rId12"/>
    <p:sldId id="314" r:id="rId13"/>
    <p:sldId id="305" r:id="rId14"/>
    <p:sldId id="303" r:id="rId15"/>
    <p:sldId id="315" r:id="rId16"/>
    <p:sldId id="258" r:id="rId17"/>
  </p:sldIdLst>
  <p:sldSz cx="24384000" cy="13716000"/>
  <p:notesSz cx="9866313" cy="673576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1EA95"/>
    <a:srgbClr val="808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yl pośredni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Bez stylu, bez siatki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D7AC3CCA-C797-4891-BE02-D94E43425B78}" styleName="Styl pośredni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300" autoAdjust="0"/>
    <p:restoredTop sz="94660"/>
  </p:normalViewPr>
  <p:slideViewPr>
    <p:cSldViewPr snapToGrid="0">
      <p:cViewPr varScale="1">
        <p:scale>
          <a:sx n="38" d="100"/>
          <a:sy n="38" d="100"/>
        </p:scale>
        <p:origin x="774" y="90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0" d="100"/>
        <a:sy n="60" d="100"/>
      </p:scale>
      <p:origin x="0" y="0"/>
    </p:cViewPr>
  </p:sorterViewPr>
  <p:notesViewPr>
    <p:cSldViewPr snapToGrid="0">
      <p:cViewPr varScale="1">
        <p:scale>
          <a:sx n="107" d="100"/>
          <a:sy n="107" d="100"/>
        </p:scale>
        <p:origin x="648" y="11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275402" cy="338348"/>
          </a:xfrm>
          <a:prstGeom prst="rect">
            <a:avLst/>
          </a:prstGeom>
        </p:spPr>
        <p:txBody>
          <a:bodyPr vert="horz" lIns="90763" tIns="45382" rIns="90763" bIns="45382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quarter" idx="1"/>
          </p:nvPr>
        </p:nvSpPr>
        <p:spPr>
          <a:xfrm>
            <a:off x="5589199" y="0"/>
            <a:ext cx="4275402" cy="338348"/>
          </a:xfrm>
          <a:prstGeom prst="rect">
            <a:avLst/>
          </a:prstGeom>
        </p:spPr>
        <p:txBody>
          <a:bodyPr vert="horz" lIns="90763" tIns="45382" rIns="90763" bIns="45382" rtlCol="0"/>
          <a:lstStyle>
            <a:lvl1pPr algn="r">
              <a:defRPr sz="1200"/>
            </a:lvl1pPr>
          </a:lstStyle>
          <a:p>
            <a:fld id="{DAFED6CC-BBF5-47CE-97B9-6143AEFFD343}" type="datetimeFigureOut">
              <a:rPr lang="pl-PL" smtClean="0"/>
              <a:t>2021-11-14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2"/>
          </p:nvPr>
        </p:nvSpPr>
        <p:spPr>
          <a:xfrm>
            <a:off x="1" y="6397417"/>
            <a:ext cx="4275402" cy="338347"/>
          </a:xfrm>
          <a:prstGeom prst="rect">
            <a:avLst/>
          </a:prstGeom>
        </p:spPr>
        <p:txBody>
          <a:bodyPr vert="horz" lIns="90763" tIns="45382" rIns="90763" bIns="45382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3"/>
          </p:nvPr>
        </p:nvSpPr>
        <p:spPr>
          <a:xfrm>
            <a:off x="5589199" y="6397417"/>
            <a:ext cx="4275402" cy="338347"/>
          </a:xfrm>
          <a:prstGeom prst="rect">
            <a:avLst/>
          </a:prstGeom>
        </p:spPr>
        <p:txBody>
          <a:bodyPr vert="horz" lIns="90763" tIns="45382" rIns="90763" bIns="45382" rtlCol="0" anchor="b"/>
          <a:lstStyle>
            <a:lvl1pPr algn="r">
              <a:defRPr sz="1200"/>
            </a:lvl1pPr>
          </a:lstStyle>
          <a:p>
            <a:fld id="{D1F57FEF-641E-444C-B23D-432B4A8B58E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546291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lajd tytułowy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168000" y="8167363"/>
            <a:ext cx="18288000" cy="3312000"/>
          </a:xfrm>
        </p:spPr>
        <p:txBody>
          <a:bodyPr>
            <a:normAutofit/>
          </a:bodyPr>
          <a:lstStyle>
            <a:lvl1pPr marL="0" indent="0" algn="l">
              <a:lnSpc>
                <a:spcPts val="9200"/>
              </a:lnSpc>
              <a:spcAft>
                <a:spcPts val="0"/>
              </a:spcAft>
              <a:buNone/>
              <a:defRPr sz="7000">
                <a:solidFill>
                  <a:schemeClr val="bg1"/>
                </a:solidFill>
              </a:defRPr>
            </a:lvl1pPr>
            <a:lvl2pPr marL="914400" indent="0" algn="ctr">
              <a:buNone/>
              <a:defRPr sz="4000"/>
            </a:lvl2pPr>
            <a:lvl3pPr marL="1828800" indent="0" algn="ctr">
              <a:buNone/>
              <a:defRPr sz="3600"/>
            </a:lvl3pPr>
            <a:lvl4pPr marL="2743200" indent="0" algn="ctr">
              <a:buNone/>
              <a:defRPr sz="3200"/>
            </a:lvl4pPr>
            <a:lvl5pPr marL="3657600" indent="0" algn="ctr">
              <a:buNone/>
              <a:defRPr sz="3200"/>
            </a:lvl5pPr>
            <a:lvl6pPr marL="4572000" indent="0" algn="ctr">
              <a:buNone/>
              <a:defRPr sz="3200"/>
            </a:lvl6pPr>
            <a:lvl7pPr marL="5486400" indent="0" algn="ctr">
              <a:buNone/>
              <a:defRPr sz="3200"/>
            </a:lvl7pPr>
            <a:lvl8pPr marL="6400800" indent="0" algn="ctr">
              <a:buNone/>
              <a:defRPr sz="3200"/>
            </a:lvl8pPr>
            <a:lvl9pPr marL="7315200" indent="0" algn="ctr">
              <a:buNone/>
              <a:defRPr sz="3200"/>
            </a:lvl9pPr>
          </a:lstStyle>
          <a:p>
            <a:r>
              <a:rPr lang="pl-PL" dirty="0"/>
              <a:t>Wstaw tytuł</a:t>
            </a:r>
            <a:endParaRPr lang="en-US" dirty="0"/>
          </a:p>
        </p:txBody>
      </p:sp>
      <p:pic>
        <p:nvPicPr>
          <p:cNvPr id="15" name="Grafika 14">
            <a:extLst>
              <a:ext uri="{FF2B5EF4-FFF2-40B4-BE49-F238E27FC236}">
                <a16:creationId xmlns="" xmlns:a16="http://schemas.microsoft.com/office/drawing/2014/main" id="{338885A9-7808-449D-8E3B-BE5F80A38D0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2748756" y="0"/>
            <a:ext cx="11635243" cy="10311320"/>
          </a:xfrm>
          <a:prstGeom prst="rect">
            <a:avLst/>
          </a:prstGeom>
        </p:spPr>
      </p:pic>
      <p:sp>
        <p:nvSpPr>
          <p:cNvPr id="16" name="Symbol zastępczy tekstu 8">
            <a:extLst>
              <a:ext uri="{FF2B5EF4-FFF2-40B4-BE49-F238E27FC236}">
                <a16:creationId xmlns="" xmlns:a16="http://schemas.microsoft.com/office/drawing/2014/main" id="{F0A640AE-19EC-4BAF-9DF9-4C2F3F8E7F0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168000" y="11577638"/>
            <a:ext cx="9701213" cy="730250"/>
          </a:xfrm>
        </p:spPr>
        <p:txBody>
          <a:bodyPr>
            <a:normAutofit/>
          </a:bodyPr>
          <a:lstStyle>
            <a:lvl1pPr>
              <a:lnSpc>
                <a:spcPts val="4500"/>
              </a:lnSpc>
              <a:spcAft>
                <a:spcPts val="0"/>
              </a:spcAft>
              <a:defRPr sz="32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pl-PL" dirty="0"/>
              <a:t>Warszawa, 4 lutego 2020</a:t>
            </a:r>
          </a:p>
        </p:txBody>
      </p:sp>
      <p:pic>
        <p:nvPicPr>
          <p:cNvPr id="17" name="Grafika 16">
            <a:extLst>
              <a:ext uri="{FF2B5EF4-FFF2-40B4-BE49-F238E27FC236}">
                <a16:creationId xmlns="" xmlns:a16="http://schemas.microsoft.com/office/drawing/2014/main" id="{699D9DEA-293F-47AB-82EC-06962FDB48B7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10283" y="1026081"/>
            <a:ext cx="3212140" cy="5942257"/>
          </a:xfrm>
          <a:prstGeom prst="rect">
            <a:avLst/>
          </a:prstGeom>
        </p:spPr>
      </p:pic>
      <p:sp>
        <p:nvSpPr>
          <p:cNvPr id="18" name="Prostokąt 17">
            <a:extLst>
              <a:ext uri="{FF2B5EF4-FFF2-40B4-BE49-F238E27FC236}">
                <a16:creationId xmlns="" xmlns:a16="http://schemas.microsoft.com/office/drawing/2014/main" id="{67785EE2-F5D4-48D1-BDFA-D6903C27EED2}"/>
              </a:ext>
            </a:extLst>
          </p:cNvPr>
          <p:cNvSpPr/>
          <p:nvPr userDrawn="1"/>
        </p:nvSpPr>
        <p:spPr>
          <a:xfrm>
            <a:off x="0" y="11777472"/>
            <a:ext cx="1700784" cy="1243584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128728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Slajd tytułowy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168000" y="2538011"/>
            <a:ext cx="11700144" cy="3312000"/>
          </a:xfrm>
        </p:spPr>
        <p:txBody>
          <a:bodyPr>
            <a:normAutofit/>
          </a:bodyPr>
          <a:lstStyle>
            <a:lvl1pPr marL="0" indent="0" algn="l">
              <a:lnSpc>
                <a:spcPts val="7600"/>
              </a:lnSpc>
              <a:spcAft>
                <a:spcPts val="0"/>
              </a:spcAft>
              <a:buNone/>
              <a:defRPr sz="5600">
                <a:solidFill>
                  <a:schemeClr val="bg1"/>
                </a:solidFill>
              </a:defRPr>
            </a:lvl1pPr>
            <a:lvl2pPr marL="914400" indent="0" algn="ctr">
              <a:buNone/>
              <a:defRPr sz="4000"/>
            </a:lvl2pPr>
            <a:lvl3pPr marL="1828800" indent="0" algn="ctr">
              <a:buNone/>
              <a:defRPr sz="3600"/>
            </a:lvl3pPr>
            <a:lvl4pPr marL="2743200" indent="0" algn="ctr">
              <a:buNone/>
              <a:defRPr sz="3200"/>
            </a:lvl4pPr>
            <a:lvl5pPr marL="3657600" indent="0" algn="ctr">
              <a:buNone/>
              <a:defRPr sz="3200"/>
            </a:lvl5pPr>
            <a:lvl6pPr marL="4572000" indent="0" algn="ctr">
              <a:buNone/>
              <a:defRPr sz="3200"/>
            </a:lvl6pPr>
            <a:lvl7pPr marL="5486400" indent="0" algn="ctr">
              <a:buNone/>
              <a:defRPr sz="3200"/>
            </a:lvl7pPr>
            <a:lvl8pPr marL="6400800" indent="0" algn="ctr">
              <a:buNone/>
              <a:defRPr sz="3200"/>
            </a:lvl8pPr>
            <a:lvl9pPr marL="7315200" indent="0" algn="ctr">
              <a:buNone/>
              <a:defRPr sz="3200"/>
            </a:lvl9pPr>
          </a:lstStyle>
          <a:p>
            <a:r>
              <a:rPr lang="pl-PL" dirty="0"/>
              <a:t>Wstaw tytuł</a:t>
            </a:r>
            <a:endParaRPr lang="en-US" dirty="0"/>
          </a:p>
        </p:txBody>
      </p:sp>
      <p:sp>
        <p:nvSpPr>
          <p:cNvPr id="16" name="Symbol zastępczy tekstu 8">
            <a:extLst>
              <a:ext uri="{FF2B5EF4-FFF2-40B4-BE49-F238E27FC236}">
                <a16:creationId xmlns="" xmlns:a16="http://schemas.microsoft.com/office/drawing/2014/main" id="{F0A640AE-19EC-4BAF-9DF9-4C2F3F8E7F0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168000" y="6162731"/>
            <a:ext cx="11700144" cy="2783944"/>
          </a:xfrm>
        </p:spPr>
        <p:txBody>
          <a:bodyPr>
            <a:normAutofit/>
          </a:bodyPr>
          <a:lstStyle>
            <a:lvl1pPr>
              <a:lnSpc>
                <a:spcPts val="4800"/>
              </a:lnSpc>
              <a:spcAft>
                <a:spcPts val="0"/>
              </a:spcAft>
              <a:defRPr sz="32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pl-PL" dirty="0"/>
              <a:t>Wstaw tekst</a:t>
            </a:r>
          </a:p>
        </p:txBody>
      </p:sp>
      <p:pic>
        <p:nvPicPr>
          <p:cNvPr id="2" name="Grafika 1">
            <a:extLst>
              <a:ext uri="{FF2B5EF4-FFF2-40B4-BE49-F238E27FC236}">
                <a16:creationId xmlns="" xmlns:a16="http://schemas.microsoft.com/office/drawing/2014/main" id="{7739FFC9-A611-40A8-BFBE-2615BB6DCA1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5776400" y="6532"/>
            <a:ext cx="8607600" cy="13736612"/>
          </a:xfrm>
          <a:prstGeom prst="rect">
            <a:avLst/>
          </a:prstGeom>
        </p:spPr>
      </p:pic>
      <p:sp>
        <p:nvSpPr>
          <p:cNvPr id="7" name="Prostokąt 6">
            <a:extLst>
              <a:ext uri="{FF2B5EF4-FFF2-40B4-BE49-F238E27FC236}">
                <a16:creationId xmlns="" xmlns:a16="http://schemas.microsoft.com/office/drawing/2014/main" id="{54AD017A-BF63-4C4D-96BD-76E4A0157098}"/>
              </a:ext>
            </a:extLst>
          </p:cNvPr>
          <p:cNvSpPr/>
          <p:nvPr userDrawn="1"/>
        </p:nvSpPr>
        <p:spPr>
          <a:xfrm>
            <a:off x="0" y="11777472"/>
            <a:ext cx="1700784" cy="1243584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pic>
        <p:nvPicPr>
          <p:cNvPr id="8" name="Grafika 16">
            <a:extLst>
              <a:ext uri="{FF2B5EF4-FFF2-40B4-BE49-F238E27FC236}">
                <a16:creationId xmlns="" xmlns:a16="http://schemas.microsoft.com/office/drawing/2014/main" id="{699D9DEA-293F-47AB-82EC-06962FDB48B7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82834" y="8894540"/>
            <a:ext cx="2162934" cy="40012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76459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3_Tekst jednokolumnowy z punktorem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dirty="0"/>
              <a:t>Wstaw tytuł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>
              <a:defRPr/>
            </a:lvl1pPr>
            <a:lvl2pPr marL="1008000">
              <a:defRPr/>
            </a:lvl2pPr>
          </a:lstStyle>
          <a:p>
            <a:pPr lvl="0"/>
            <a:r>
              <a:rPr lang="pl-PL" dirty="0"/>
              <a:t>Wstaw tytuł</a:t>
            </a:r>
          </a:p>
          <a:p>
            <a:pPr lvl="1"/>
            <a:r>
              <a:rPr lang="pl-PL" dirty="0"/>
              <a:t>Drugi poziom</a:t>
            </a:r>
            <a:endParaRPr lang="en-US" dirty="0"/>
          </a:p>
        </p:txBody>
      </p:sp>
      <p:pic>
        <p:nvPicPr>
          <p:cNvPr id="4" name="Obraz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81700" y="772013"/>
            <a:ext cx="1304326" cy="19820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57311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Slajd z wykresami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0096500" y="1763037"/>
            <a:ext cx="11107500" cy="1872000"/>
          </a:xfrm>
        </p:spPr>
        <p:txBody>
          <a:bodyPr/>
          <a:lstStyle>
            <a:lvl1pPr>
              <a:defRPr/>
            </a:lvl1pPr>
          </a:lstStyle>
          <a:p>
            <a:r>
              <a:rPr lang="pl-PL" dirty="0"/>
              <a:t>Wstaw tytuł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10096500" y="3713636"/>
            <a:ext cx="11107500" cy="8222400"/>
          </a:xfrm>
        </p:spPr>
        <p:txBody>
          <a:bodyPr/>
          <a:lstStyle>
            <a:lvl1pPr marL="0">
              <a:spcAft>
                <a:spcPts val="5400"/>
              </a:spcAft>
              <a:defRPr/>
            </a:lvl1pPr>
            <a:lvl2pPr marL="1008000">
              <a:spcAft>
                <a:spcPts val="2400"/>
              </a:spcAft>
              <a:defRPr/>
            </a:lvl2pPr>
          </a:lstStyle>
          <a:p>
            <a:pPr lvl="0"/>
            <a:r>
              <a:rPr lang="pl-PL" dirty="0"/>
              <a:t>Wstaw podtytuł </a:t>
            </a:r>
          </a:p>
          <a:p>
            <a:pPr lvl="1"/>
            <a:r>
              <a:rPr lang="pl-PL" dirty="0"/>
              <a:t>Drugi poziom</a:t>
            </a:r>
            <a:endParaRPr lang="en-US" dirty="0"/>
          </a:p>
        </p:txBody>
      </p:sp>
      <p:sp>
        <p:nvSpPr>
          <p:cNvPr id="5" name="Symbol zastępczy wykresu 4">
            <a:extLst>
              <a:ext uri="{FF2B5EF4-FFF2-40B4-BE49-F238E27FC236}">
                <a16:creationId xmlns="" xmlns:a16="http://schemas.microsoft.com/office/drawing/2014/main" id="{A41D8002-B6FC-461E-A651-CE33EF561DC1}"/>
              </a:ext>
            </a:extLst>
          </p:cNvPr>
          <p:cNvSpPr>
            <a:spLocks noGrp="1"/>
          </p:cNvSpPr>
          <p:nvPr>
            <p:ph type="chart" sz="quarter" idx="13"/>
          </p:nvPr>
        </p:nvSpPr>
        <p:spPr>
          <a:xfrm>
            <a:off x="2231999" y="1763714"/>
            <a:ext cx="7452000" cy="5518829"/>
          </a:xfrm>
        </p:spPr>
        <p:txBody>
          <a:bodyPr/>
          <a:lstStyle/>
          <a:p>
            <a:r>
              <a:rPr lang="pl-PL"/>
              <a:t>Kliknij ikonę, aby dodać wykres</a:t>
            </a:r>
            <a:endParaRPr lang="pl-PL" dirty="0"/>
          </a:p>
        </p:txBody>
      </p:sp>
      <p:sp>
        <p:nvSpPr>
          <p:cNvPr id="10" name="Symbol zastępczy wykresu 9">
            <a:extLst>
              <a:ext uri="{FF2B5EF4-FFF2-40B4-BE49-F238E27FC236}">
                <a16:creationId xmlns="" xmlns:a16="http://schemas.microsoft.com/office/drawing/2014/main" id="{1DCCADCE-9FA7-4F53-84F8-AF7859E8F143}"/>
              </a:ext>
            </a:extLst>
          </p:cNvPr>
          <p:cNvSpPr>
            <a:spLocks noGrp="1"/>
          </p:cNvSpPr>
          <p:nvPr>
            <p:ph type="chart" sz="quarter" idx="14"/>
          </p:nvPr>
        </p:nvSpPr>
        <p:spPr>
          <a:xfrm>
            <a:off x="2232000" y="7282544"/>
            <a:ext cx="7451725" cy="4653870"/>
          </a:xfrm>
        </p:spPr>
        <p:txBody>
          <a:bodyPr/>
          <a:lstStyle/>
          <a:p>
            <a:r>
              <a:rPr lang="pl-PL"/>
              <a:t>Kliknij ikonę, aby dodać wykres</a:t>
            </a:r>
          </a:p>
        </p:txBody>
      </p:sp>
      <p:pic>
        <p:nvPicPr>
          <p:cNvPr id="7" name="Obraz 6">
            <a:extLst>
              <a:ext uri="{FF2B5EF4-FFF2-40B4-BE49-F238E27FC236}">
                <a16:creationId xmlns="" xmlns:a16="http://schemas.microsoft.com/office/drawing/2014/main" id="{F0E3645B-40C8-4352-9E15-7A62C7355EC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81700" y="772013"/>
            <a:ext cx="1304326" cy="19820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21473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Slajd ze zdjeciem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2775904" y="2535050"/>
            <a:ext cx="11107500" cy="1872000"/>
          </a:xfrm>
        </p:spPr>
        <p:txBody>
          <a:bodyPr/>
          <a:lstStyle>
            <a:lvl1pPr>
              <a:defRPr/>
            </a:lvl1pPr>
          </a:lstStyle>
          <a:p>
            <a:r>
              <a:rPr lang="pl-PL" dirty="0"/>
              <a:t>Wstaw tytuł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12775904" y="4753463"/>
            <a:ext cx="11107500" cy="7954586"/>
          </a:xfrm>
        </p:spPr>
        <p:txBody>
          <a:bodyPr/>
          <a:lstStyle>
            <a:lvl1pPr marL="0">
              <a:spcAft>
                <a:spcPts val="1800"/>
              </a:spcAft>
              <a:defRPr/>
            </a:lvl1pPr>
            <a:lvl2pPr marL="180000">
              <a:defRPr/>
            </a:lvl2pPr>
            <a:lvl3pPr indent="0">
              <a:lnSpc>
                <a:spcPts val="4200"/>
              </a:lnSpc>
              <a:spcAft>
                <a:spcPts val="5400"/>
              </a:spcAft>
              <a:defRPr sz="3200" baseline="0"/>
            </a:lvl3pPr>
          </a:lstStyle>
          <a:p>
            <a:pPr lvl="0"/>
            <a:r>
              <a:rPr lang="pl-PL" dirty="0"/>
              <a:t>Wstaw podtytuł</a:t>
            </a:r>
          </a:p>
          <a:p>
            <a:pPr lvl="2"/>
            <a:r>
              <a:rPr lang="pl-PL" dirty="0"/>
              <a:t>Drugi poziom</a:t>
            </a:r>
            <a:endParaRPr lang="en-US" dirty="0"/>
          </a:p>
        </p:txBody>
      </p:sp>
      <p:sp>
        <p:nvSpPr>
          <p:cNvPr id="9" name="Symbol zastępczy obrazu 8">
            <a:extLst>
              <a:ext uri="{FF2B5EF4-FFF2-40B4-BE49-F238E27FC236}">
                <a16:creationId xmlns="" xmlns:a16="http://schemas.microsoft.com/office/drawing/2014/main" id="{63ABD67E-59F8-4967-9BED-59B8D4DC2D8D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2679404" y="772013"/>
            <a:ext cx="9086850" cy="11125200"/>
          </a:xfrm>
        </p:spPr>
        <p:txBody>
          <a:bodyPr anchor="ctr" anchorCtr="0"/>
          <a:lstStyle>
            <a:lvl1pPr algn="ctr">
              <a:defRPr/>
            </a:lvl1pPr>
          </a:lstStyle>
          <a:p>
            <a:r>
              <a:rPr lang="pl-PL" dirty="0"/>
              <a:t>Wstaw obraz</a:t>
            </a:r>
          </a:p>
        </p:txBody>
      </p:sp>
      <p:pic>
        <p:nvPicPr>
          <p:cNvPr id="7" name="Obraz 6">
            <a:extLst>
              <a:ext uri="{FF2B5EF4-FFF2-40B4-BE49-F238E27FC236}">
                <a16:creationId xmlns="" xmlns:a16="http://schemas.microsoft.com/office/drawing/2014/main" id="{C69D9CE2-7B32-455F-AA17-27B7C298D85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81700" y="772013"/>
            <a:ext cx="1304326" cy="19820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80570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sv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168000" y="1763037"/>
            <a:ext cx="18036000" cy="1872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168000" y="3713636"/>
            <a:ext cx="18036000" cy="822240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Lorem poziom</a:t>
            </a:r>
          </a:p>
          <a:p>
            <a:pPr lvl="2"/>
            <a:r>
              <a:rPr lang="pl-PL" dirty="0"/>
              <a:t>Drugi poziom</a:t>
            </a:r>
          </a:p>
          <a:p>
            <a:pPr lvl="3"/>
            <a:r>
              <a:rPr lang="pl-PL" dirty="0"/>
              <a:t>Trzeci poziom</a:t>
            </a:r>
          </a:p>
          <a:p>
            <a:pPr lvl="4"/>
            <a:r>
              <a:rPr lang="pl-PL" dirty="0"/>
              <a:t>Czwarty poziom</a:t>
            </a:r>
            <a:endParaRPr lang="en-US" dirty="0"/>
          </a:p>
        </p:txBody>
      </p:sp>
      <p:pic>
        <p:nvPicPr>
          <p:cNvPr id="7" name="Grafika 6">
            <a:extLst>
              <a:ext uri="{FF2B5EF4-FFF2-40B4-BE49-F238E27FC236}">
                <a16:creationId xmlns="" xmlns:a16="http://schemas.microsoft.com/office/drawing/2014/main" id="{7FC31F5A-A851-4CA6-A9E4-C59E3908AAE4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96DAC541-7B7A-43D3-8B79-37D633B846F1}">
                <asvg:svgBlip xmlns=""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0" y="12034865"/>
            <a:ext cx="1461600" cy="806399"/>
          </a:xfrm>
          <a:prstGeom prst="rect">
            <a:avLst/>
          </a:prstGeom>
        </p:spPr>
      </p:pic>
      <p:sp>
        <p:nvSpPr>
          <p:cNvPr id="8" name="Slide Number Placeholder 5">
            <a:extLst>
              <a:ext uri="{FF2B5EF4-FFF2-40B4-BE49-F238E27FC236}">
                <a16:creationId xmlns="" xmlns:a16="http://schemas.microsoft.com/office/drawing/2014/main" id="{F23C6B6D-FD2C-4B50-A535-EE72040C78CD}"/>
              </a:ext>
            </a:extLst>
          </p:cNvPr>
          <p:cNvSpPr txBox="1">
            <a:spLocks/>
          </p:cNvSpPr>
          <p:nvPr userDrawn="1"/>
        </p:nvSpPr>
        <p:spPr>
          <a:xfrm>
            <a:off x="0" y="12036363"/>
            <a:ext cx="1323164" cy="73025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44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3D191471-A67A-43CF-92D3-27AEB9FAF2B5}" type="slidenum">
              <a:rPr lang="pl-PL" smtClean="0">
                <a:solidFill>
                  <a:schemeClr val="tx2"/>
                </a:solidFill>
              </a:rPr>
              <a:pPr algn="r"/>
              <a:t>‹#›</a:t>
            </a:fld>
            <a:endParaRPr lang="pl-PL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1675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72" r:id="rId2"/>
    <p:sldLayoutId id="2147483662" r:id="rId3"/>
    <p:sldLayoutId id="2147483673" r:id="rId4"/>
    <p:sldLayoutId id="2147483674" r:id="rId5"/>
  </p:sldLayoutIdLst>
  <p:txStyles>
    <p:titleStyle>
      <a:lvl1pPr algn="l" defTabSz="1828800" rtl="0" eaLnBrk="1" latinLnBrk="0" hangingPunct="1">
        <a:lnSpc>
          <a:spcPts val="5700"/>
        </a:lnSpc>
        <a:spcBef>
          <a:spcPct val="0"/>
        </a:spcBef>
        <a:buNone/>
        <a:defRPr sz="48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1828800" rtl="0" eaLnBrk="1" latinLnBrk="0" hangingPunct="1">
        <a:lnSpc>
          <a:spcPts val="4300"/>
        </a:lnSpc>
        <a:spcBef>
          <a:spcPts val="0"/>
        </a:spcBef>
        <a:spcAft>
          <a:spcPts val="3000"/>
        </a:spcAft>
        <a:buFontTx/>
        <a:buNone/>
        <a:defRPr sz="3600" b="1" kern="1200">
          <a:solidFill>
            <a:schemeClr val="tx1"/>
          </a:solidFill>
          <a:latin typeface="+mj-lt"/>
          <a:ea typeface="+mn-ea"/>
          <a:cs typeface="+mn-cs"/>
        </a:defRPr>
      </a:lvl1pPr>
      <a:lvl2pPr marL="1008000" indent="-1008000" algn="l" defTabSz="1828800" rtl="0" eaLnBrk="1" latinLnBrk="0" hangingPunct="1">
        <a:lnSpc>
          <a:spcPts val="4200"/>
        </a:lnSpc>
        <a:spcBef>
          <a:spcPts val="0"/>
        </a:spcBef>
        <a:spcAft>
          <a:spcPts val="1800"/>
        </a:spcAft>
        <a:buClr>
          <a:schemeClr val="accent1"/>
        </a:buClr>
        <a:buSzPct val="130000"/>
        <a:buFont typeface="Wingdings" panose="05000000000000000000" pitchFamily="2" charset="2"/>
        <a:buChar char="l"/>
        <a:defRPr sz="3200" kern="1200">
          <a:solidFill>
            <a:schemeClr val="bg2"/>
          </a:solidFill>
          <a:latin typeface="+mj-lt"/>
          <a:ea typeface="+mn-ea"/>
          <a:cs typeface="+mn-cs"/>
        </a:defRPr>
      </a:lvl2pPr>
      <a:lvl3pPr marL="0" indent="0" algn="l" defTabSz="1828800" rtl="0" eaLnBrk="1" latinLnBrk="0" hangingPunct="1">
        <a:lnSpc>
          <a:spcPts val="3800"/>
        </a:lnSpc>
        <a:spcBef>
          <a:spcPts val="0"/>
        </a:spcBef>
        <a:spcAft>
          <a:spcPts val="5400"/>
        </a:spcAft>
        <a:buFont typeface="Arial" panose="020B0604020202020204" pitchFamily="34" charset="0"/>
        <a:buNone/>
        <a:defRPr sz="3200" kern="1200" baseline="0">
          <a:solidFill>
            <a:schemeClr val="bg2"/>
          </a:solidFill>
          <a:latin typeface="+mn-lt"/>
          <a:ea typeface="+mn-ea"/>
          <a:cs typeface="+mn-cs"/>
        </a:defRPr>
      </a:lvl3pPr>
      <a:lvl4pPr marL="1008000" indent="-1008000" algn="l" defTabSz="1828800" rtl="0" eaLnBrk="1" latinLnBrk="0" hangingPunct="1">
        <a:lnSpc>
          <a:spcPts val="4200"/>
        </a:lnSpc>
        <a:spcBef>
          <a:spcPts val="0"/>
        </a:spcBef>
        <a:spcAft>
          <a:spcPts val="1800"/>
        </a:spcAft>
        <a:buClr>
          <a:schemeClr val="accent1"/>
        </a:buClr>
        <a:buSzPct val="130000"/>
        <a:buFont typeface="Wingdings" panose="05000000000000000000" pitchFamily="2" charset="2"/>
        <a:buChar char=""/>
        <a:defRPr sz="3200" kern="1200">
          <a:solidFill>
            <a:schemeClr val="bg2"/>
          </a:solidFill>
          <a:latin typeface="Verdana" panose="020B0604030504040204" pitchFamily="34" charset="0"/>
          <a:ea typeface="Verdana" panose="020B0604030504040204" pitchFamily="34" charset="0"/>
          <a:cs typeface="+mn-cs"/>
        </a:defRPr>
      </a:lvl4pPr>
      <a:lvl5pPr marL="1008000" indent="-1008000" algn="l" defTabSz="1828800" rtl="0" eaLnBrk="1" latinLnBrk="0" hangingPunct="1">
        <a:lnSpc>
          <a:spcPts val="4200"/>
        </a:lnSpc>
        <a:spcBef>
          <a:spcPts val="0"/>
        </a:spcBef>
        <a:spcAft>
          <a:spcPts val="1800"/>
        </a:spcAft>
        <a:buClr>
          <a:schemeClr val="accent1"/>
        </a:buClr>
        <a:buSzPct val="130000"/>
        <a:buFont typeface="Wingdings" panose="05000000000000000000" pitchFamily="2" charset="2"/>
        <a:buChar char=""/>
        <a:defRPr sz="3200" kern="1200">
          <a:solidFill>
            <a:schemeClr val="bg2"/>
          </a:solidFill>
          <a:latin typeface="+mj-lt"/>
          <a:ea typeface="+mn-ea"/>
          <a:cs typeface="+mn-cs"/>
        </a:defRPr>
      </a:lvl5pPr>
      <a:lvl6pPr marL="50292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9436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8580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7724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8288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3pPr>
      <a:lvl4pPr marL="27432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4pPr>
      <a:lvl5pPr marL="36576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5pPr>
      <a:lvl6pPr marL="45720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4864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4008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3152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mailto:wojciech.cichy@itd.lukasiewicz.gov.pl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tekstu 2">
            <a:extLst>
              <a:ext uri="{FF2B5EF4-FFF2-40B4-BE49-F238E27FC236}">
                <a16:creationId xmlns="" xmlns:a16="http://schemas.microsoft.com/office/drawing/2014/main" id="{5D11208C-5385-4466-B706-2B41CBC3F09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246382" y="12738745"/>
            <a:ext cx="9701213" cy="730250"/>
          </a:xfrm>
        </p:spPr>
        <p:txBody>
          <a:bodyPr>
            <a:normAutofit fontScale="77500" lnSpcReduction="20000"/>
          </a:bodyPr>
          <a:lstStyle/>
          <a:p>
            <a:pPr algn="ctr"/>
            <a:r>
              <a:rPr lang="pl-PL" dirty="0" smtClean="0"/>
              <a:t>Poznań – Czarnków - Czarna Woda,  15 listopada 2021 r..</a:t>
            </a:r>
            <a:endParaRPr lang="pl-PL" dirty="0"/>
          </a:p>
        </p:txBody>
      </p:sp>
      <p:sp>
        <p:nvSpPr>
          <p:cNvPr id="4" name="Prostokąt 3">
            <a:extLst>
              <a:ext uri="{FF2B5EF4-FFF2-40B4-BE49-F238E27FC236}">
                <a16:creationId xmlns="" xmlns:a16="http://schemas.microsoft.com/office/drawing/2014/main" id="{0A372969-F337-4809-AB60-6AB30EFBA030}"/>
              </a:ext>
            </a:extLst>
          </p:cNvPr>
          <p:cNvSpPr/>
          <p:nvPr/>
        </p:nvSpPr>
        <p:spPr>
          <a:xfrm>
            <a:off x="2969782" y="7668210"/>
            <a:ext cx="16746076" cy="47705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5400" b="1" dirty="0" smtClean="0">
                <a:latin typeface="+mj-lt"/>
              </a:rPr>
              <a:t>Oddziaływanie na środowisko zakładu firmy STEICO Sp. z o.o. </a:t>
            </a:r>
            <a:br>
              <a:rPr lang="pl-PL" sz="5400" b="1" dirty="0" smtClean="0">
                <a:latin typeface="+mj-lt"/>
              </a:rPr>
            </a:br>
            <a:r>
              <a:rPr lang="pl-PL" sz="5400" b="1" dirty="0" smtClean="0">
                <a:latin typeface="+mj-lt"/>
              </a:rPr>
              <a:t>w Czarnej Wodzie</a:t>
            </a:r>
            <a:endParaRPr lang="pl-PL" sz="5400" b="1" dirty="0">
              <a:latin typeface="+mj-lt"/>
            </a:endParaRPr>
          </a:p>
          <a:p>
            <a:pPr>
              <a:spcBef>
                <a:spcPts val="1200"/>
              </a:spcBef>
            </a:pPr>
            <a:r>
              <a:rPr lang="pl-PL" sz="4000" b="1" dirty="0">
                <a:latin typeface="+mj-lt"/>
              </a:rPr>
              <a:t>z</a:t>
            </a:r>
            <a:r>
              <a:rPr lang="pl-PL" sz="4000" b="1" dirty="0" smtClean="0">
                <a:latin typeface="+mj-lt"/>
              </a:rPr>
              <a:t>e szczególnym uwzględnieniem linii do wytwarzania </a:t>
            </a:r>
            <a:br>
              <a:rPr lang="pl-PL" sz="4000" b="1" dirty="0" smtClean="0">
                <a:latin typeface="+mj-lt"/>
              </a:rPr>
            </a:br>
            <a:r>
              <a:rPr lang="pl-PL" sz="4000" b="1" dirty="0" smtClean="0">
                <a:latin typeface="+mj-lt"/>
              </a:rPr>
              <a:t>płyt z forniru klejonego warstwowo LVL</a:t>
            </a:r>
            <a:endParaRPr lang="pl-PL" sz="4000" b="1" dirty="0">
              <a:latin typeface="+mj-lt"/>
            </a:endParaRPr>
          </a:p>
          <a:p>
            <a:pPr>
              <a:spcBef>
                <a:spcPts val="1200"/>
              </a:spcBef>
            </a:pPr>
            <a:endParaRPr lang="pl-PL" sz="800" b="1" dirty="0" smtClean="0">
              <a:latin typeface="+mj-lt"/>
            </a:endParaRPr>
          </a:p>
          <a:p>
            <a:pPr>
              <a:spcBef>
                <a:spcPts val="600"/>
              </a:spcBef>
            </a:pPr>
            <a:r>
              <a:rPr lang="pl-PL" sz="2400" b="1" dirty="0" smtClean="0">
                <a:latin typeface="+mj-lt"/>
              </a:rPr>
              <a:t>Wojciech Cichy</a:t>
            </a:r>
            <a:endParaRPr lang="pl-PL" sz="2400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856053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ymbol zastępczy zawartości 2">
            <a:extLst>
              <a:ext uri="{FF2B5EF4-FFF2-40B4-BE49-F238E27FC236}">
                <a16:creationId xmlns="" xmlns:a16="http://schemas.microsoft.com/office/drawing/2014/main" id="{691E283F-41EB-4380-A4AB-D9605E1B60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68000" y="3713636"/>
            <a:ext cx="18036000" cy="8222400"/>
          </a:xfrm>
        </p:spPr>
        <p:txBody>
          <a:bodyPr/>
          <a:lstStyle/>
          <a:p>
            <a:pPr lvl="1"/>
            <a:endParaRPr lang="pl-PL" dirty="0"/>
          </a:p>
          <a:p>
            <a:pPr lvl="1"/>
            <a:endParaRPr lang="pl-PL" dirty="0"/>
          </a:p>
          <a:p>
            <a:pPr lvl="1"/>
            <a:endParaRPr lang="pl-PL" dirty="0"/>
          </a:p>
        </p:txBody>
      </p:sp>
      <p:pic>
        <p:nvPicPr>
          <p:cNvPr id="2" name="Obraz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31000" y="1092200"/>
            <a:ext cx="15240000" cy="11430000"/>
          </a:xfrm>
          <a:prstGeom prst="rect">
            <a:avLst/>
          </a:prstGeom>
        </p:spPr>
      </p:pic>
      <p:pic>
        <p:nvPicPr>
          <p:cNvPr id="3" name="Obraz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692812" y="1092200"/>
            <a:ext cx="2853175" cy="13717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445684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az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072100" y="990600"/>
            <a:ext cx="2857500" cy="1371600"/>
          </a:xfrm>
          <a:prstGeom prst="rect">
            <a:avLst/>
          </a:prstGeom>
        </p:spPr>
      </p:pic>
      <p:sp>
        <p:nvSpPr>
          <p:cNvPr id="2" name="pole tekstowe 1"/>
          <p:cNvSpPr txBox="1"/>
          <p:nvPr/>
        </p:nvSpPr>
        <p:spPr>
          <a:xfrm>
            <a:off x="3962400" y="4318000"/>
            <a:ext cx="164592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pl-PL" sz="4800" dirty="0" smtClean="0">
                <a:solidFill>
                  <a:schemeClr val="bg2"/>
                </a:solidFill>
              </a:rPr>
              <a:t>Emisje odprowadzane do atmosfery z suszarni fornirów</a:t>
            </a:r>
          </a:p>
          <a:p>
            <a:pPr marL="685800" indent="-6858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l-PL" sz="4800" dirty="0" smtClean="0">
                <a:solidFill>
                  <a:schemeClr val="bg2"/>
                </a:solidFill>
              </a:rPr>
              <a:t>powietrze</a:t>
            </a:r>
          </a:p>
          <a:p>
            <a:pPr marL="685800" indent="-6858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l-PL" sz="4800" dirty="0" smtClean="0">
                <a:solidFill>
                  <a:schemeClr val="bg2"/>
                </a:solidFill>
              </a:rPr>
              <a:t>para wodna</a:t>
            </a:r>
            <a:endParaRPr lang="en-GB" sz="4800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974138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az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072100" y="990600"/>
            <a:ext cx="2857500" cy="1371600"/>
          </a:xfrm>
          <a:prstGeom prst="rect">
            <a:avLst/>
          </a:prstGeom>
        </p:spPr>
      </p:pic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56724695"/>
              </p:ext>
            </p:extLst>
          </p:nvPr>
        </p:nvGraphicFramePr>
        <p:xfrm>
          <a:off x="4216400" y="4648439"/>
          <a:ext cx="16586200" cy="7264399"/>
        </p:xfrm>
        <a:graphic>
          <a:graphicData uri="http://schemas.openxmlformats.org/drawingml/2006/table">
            <a:tbl>
              <a:tblPr/>
              <a:tblGrid>
                <a:gridCol w="5232400"/>
                <a:gridCol w="2286000"/>
                <a:gridCol w="4165600"/>
                <a:gridCol w="4902200"/>
              </a:tblGrid>
              <a:tr h="177236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2800" b="1" dirty="0">
                          <a:solidFill>
                            <a:schemeClr val="bg2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Zanieczyszczenie</a:t>
                      </a:r>
                      <a:endParaRPr lang="en-GB" sz="2800" dirty="0">
                        <a:solidFill>
                          <a:schemeClr val="bg2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B3B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2800" b="1" dirty="0">
                          <a:solidFill>
                            <a:schemeClr val="bg2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Jednostka</a:t>
                      </a:r>
                      <a:endParaRPr lang="en-GB" sz="2800" dirty="0">
                        <a:solidFill>
                          <a:schemeClr val="bg2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B3B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2800" b="1" dirty="0">
                          <a:solidFill>
                            <a:schemeClr val="bg2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Stężenie średnioroczne</a:t>
                      </a:r>
                      <a:endParaRPr lang="en-GB" sz="2800" dirty="0">
                        <a:solidFill>
                          <a:schemeClr val="bg2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B3B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2800" b="1">
                          <a:solidFill>
                            <a:schemeClr val="bg2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Dopuszczalny poziom substancji w powietrzu</a:t>
                      </a:r>
                      <a:endParaRPr lang="en-GB" sz="2800">
                        <a:solidFill>
                          <a:schemeClr val="bg2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B3B3"/>
                    </a:solidFill>
                  </a:tcPr>
                </a:tc>
              </a:tr>
              <a:tr h="78457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2800" b="0" dirty="0">
                          <a:solidFill>
                            <a:schemeClr val="bg2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Dwutlenek siarki</a:t>
                      </a:r>
                      <a:endParaRPr lang="en-GB" sz="2800" b="0" dirty="0">
                        <a:solidFill>
                          <a:schemeClr val="bg2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2800" b="0" dirty="0">
                          <a:solidFill>
                            <a:schemeClr val="bg2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Symbol" panose="05050102010706020507" pitchFamily="18" charset="2"/>
                        </a:rPr>
                        <a:t></a:t>
                      </a:r>
                      <a:r>
                        <a:rPr lang="en-US" sz="2800" b="0" dirty="0">
                          <a:solidFill>
                            <a:schemeClr val="bg2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g/m</a:t>
                      </a:r>
                      <a:r>
                        <a:rPr lang="en-US" sz="2800" b="0" baseline="30000" dirty="0">
                          <a:solidFill>
                            <a:schemeClr val="bg2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</a:t>
                      </a:r>
                      <a:endParaRPr lang="en-GB" sz="2800" b="0" dirty="0">
                        <a:solidFill>
                          <a:schemeClr val="bg2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2800" b="0" dirty="0">
                          <a:solidFill>
                            <a:schemeClr val="bg2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5</a:t>
                      </a:r>
                      <a:endParaRPr lang="en-GB" sz="2800" b="0" dirty="0">
                        <a:solidFill>
                          <a:schemeClr val="bg2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2800" b="0" dirty="0">
                          <a:solidFill>
                            <a:schemeClr val="bg2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20</a:t>
                      </a:r>
                      <a:endParaRPr lang="en-GB" sz="2800" b="0" dirty="0">
                        <a:solidFill>
                          <a:schemeClr val="bg2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8457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2800" b="0" dirty="0">
                          <a:solidFill>
                            <a:schemeClr val="bg2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Dwutlenek azotu</a:t>
                      </a:r>
                      <a:endParaRPr lang="en-GB" sz="2800" b="0" dirty="0">
                        <a:solidFill>
                          <a:schemeClr val="bg2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2800" b="0" dirty="0">
                          <a:solidFill>
                            <a:schemeClr val="bg2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Symbol" panose="05050102010706020507" pitchFamily="18" charset="2"/>
                        </a:rPr>
                        <a:t></a:t>
                      </a:r>
                      <a:r>
                        <a:rPr lang="en-US" sz="2800" b="0" dirty="0">
                          <a:solidFill>
                            <a:schemeClr val="bg2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g/m</a:t>
                      </a:r>
                      <a:r>
                        <a:rPr lang="en-US" sz="2800" b="0" baseline="30000" dirty="0">
                          <a:solidFill>
                            <a:schemeClr val="bg2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</a:t>
                      </a:r>
                      <a:endParaRPr lang="en-GB" sz="2800" b="0" dirty="0">
                        <a:solidFill>
                          <a:schemeClr val="bg2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2800" b="0" dirty="0">
                          <a:solidFill>
                            <a:schemeClr val="bg2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5</a:t>
                      </a:r>
                      <a:endParaRPr lang="en-GB" sz="2800" b="0" dirty="0">
                        <a:solidFill>
                          <a:schemeClr val="bg2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2800" b="0" dirty="0">
                          <a:solidFill>
                            <a:schemeClr val="bg2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40</a:t>
                      </a:r>
                      <a:endParaRPr lang="en-GB" sz="2800" b="0" dirty="0">
                        <a:solidFill>
                          <a:schemeClr val="bg2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8457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2800" b="0">
                          <a:solidFill>
                            <a:schemeClr val="bg2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Tlenek węgla</a:t>
                      </a:r>
                      <a:endParaRPr lang="en-GB" sz="2800" b="0">
                        <a:solidFill>
                          <a:schemeClr val="bg2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2800" b="0" dirty="0">
                          <a:solidFill>
                            <a:schemeClr val="bg2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Symbol" panose="05050102010706020507" pitchFamily="18" charset="2"/>
                        </a:rPr>
                        <a:t></a:t>
                      </a:r>
                      <a:r>
                        <a:rPr lang="en-US" sz="2800" b="0" dirty="0">
                          <a:solidFill>
                            <a:schemeClr val="bg2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g/m</a:t>
                      </a:r>
                      <a:r>
                        <a:rPr lang="en-US" sz="2800" b="0" baseline="30000" dirty="0">
                          <a:solidFill>
                            <a:schemeClr val="bg2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</a:t>
                      </a:r>
                      <a:endParaRPr lang="en-GB" sz="2800" b="0" dirty="0">
                        <a:solidFill>
                          <a:schemeClr val="bg2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2800" b="0" dirty="0">
                          <a:solidFill>
                            <a:schemeClr val="bg2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500</a:t>
                      </a:r>
                      <a:endParaRPr lang="en-GB" sz="2800" b="0" dirty="0">
                        <a:solidFill>
                          <a:schemeClr val="bg2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2800" b="0" dirty="0">
                          <a:solidFill>
                            <a:schemeClr val="bg2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-</a:t>
                      </a:r>
                      <a:endParaRPr lang="en-GB" sz="2800" b="0" dirty="0">
                        <a:solidFill>
                          <a:schemeClr val="bg2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8457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2800" b="0">
                          <a:solidFill>
                            <a:schemeClr val="bg2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Pył zawieszony PM10</a:t>
                      </a:r>
                      <a:endParaRPr lang="en-GB" sz="2800" b="0">
                        <a:solidFill>
                          <a:schemeClr val="bg2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2800" b="0" dirty="0">
                          <a:solidFill>
                            <a:schemeClr val="bg2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Symbol" panose="05050102010706020507" pitchFamily="18" charset="2"/>
                        </a:rPr>
                        <a:t></a:t>
                      </a:r>
                      <a:r>
                        <a:rPr lang="en-US" sz="2800" b="0" dirty="0">
                          <a:solidFill>
                            <a:schemeClr val="bg2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g/m</a:t>
                      </a:r>
                      <a:r>
                        <a:rPr lang="en-US" sz="2800" b="0" baseline="30000" dirty="0">
                          <a:solidFill>
                            <a:schemeClr val="bg2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</a:t>
                      </a:r>
                      <a:endParaRPr lang="en-GB" sz="2800" b="0" dirty="0">
                        <a:solidFill>
                          <a:schemeClr val="bg2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2800" b="0" dirty="0">
                          <a:solidFill>
                            <a:schemeClr val="bg2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15</a:t>
                      </a:r>
                      <a:endParaRPr lang="en-GB" sz="2800" b="0" dirty="0">
                        <a:solidFill>
                          <a:schemeClr val="bg2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2800" b="0" dirty="0">
                          <a:solidFill>
                            <a:schemeClr val="bg2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40</a:t>
                      </a:r>
                      <a:endParaRPr lang="en-GB" sz="2800" b="0" dirty="0">
                        <a:solidFill>
                          <a:schemeClr val="bg2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8457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2800" b="0">
                          <a:solidFill>
                            <a:schemeClr val="bg2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Benzen</a:t>
                      </a:r>
                      <a:endParaRPr lang="en-GB" sz="2800" b="0">
                        <a:solidFill>
                          <a:schemeClr val="bg2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2800" b="0">
                          <a:solidFill>
                            <a:schemeClr val="bg2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Symbol" panose="05050102010706020507" pitchFamily="18" charset="2"/>
                        </a:rPr>
                        <a:t></a:t>
                      </a:r>
                      <a:r>
                        <a:rPr lang="en-US" sz="2800" b="0">
                          <a:solidFill>
                            <a:schemeClr val="bg2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g/m</a:t>
                      </a:r>
                      <a:r>
                        <a:rPr lang="en-US" sz="2800" b="0" baseline="30000">
                          <a:solidFill>
                            <a:schemeClr val="bg2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</a:t>
                      </a:r>
                      <a:endParaRPr lang="en-GB" sz="2800" b="0">
                        <a:solidFill>
                          <a:schemeClr val="bg2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2800" b="0" dirty="0">
                          <a:solidFill>
                            <a:schemeClr val="bg2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</a:t>
                      </a:r>
                      <a:endParaRPr lang="en-GB" sz="2800" b="0" dirty="0">
                        <a:solidFill>
                          <a:schemeClr val="bg2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2800" b="0" dirty="0">
                          <a:solidFill>
                            <a:schemeClr val="bg2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5</a:t>
                      </a:r>
                      <a:endParaRPr lang="en-GB" sz="2800" b="0" dirty="0">
                        <a:solidFill>
                          <a:schemeClr val="bg2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8457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2800" b="0" dirty="0" err="1">
                          <a:solidFill>
                            <a:schemeClr val="bg2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Benzo</a:t>
                      </a:r>
                      <a:r>
                        <a:rPr lang="pl-PL" sz="2800" b="0" dirty="0">
                          <a:solidFill>
                            <a:schemeClr val="bg2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(a)</a:t>
                      </a:r>
                      <a:r>
                        <a:rPr lang="pl-PL" sz="2800" b="0" dirty="0" err="1">
                          <a:solidFill>
                            <a:schemeClr val="bg2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piren</a:t>
                      </a:r>
                      <a:endParaRPr lang="en-GB" sz="2800" b="0" dirty="0">
                        <a:solidFill>
                          <a:schemeClr val="bg2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2800" b="0">
                          <a:solidFill>
                            <a:schemeClr val="bg2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Symbol" panose="05050102010706020507" pitchFamily="18" charset="2"/>
                        </a:rPr>
                        <a:t></a:t>
                      </a:r>
                      <a:r>
                        <a:rPr lang="en-US" sz="2800" b="0">
                          <a:solidFill>
                            <a:schemeClr val="bg2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g/m</a:t>
                      </a:r>
                      <a:r>
                        <a:rPr lang="en-US" sz="2800" b="0" baseline="30000">
                          <a:solidFill>
                            <a:schemeClr val="bg2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</a:t>
                      </a:r>
                      <a:endParaRPr lang="en-GB" sz="2800" b="0">
                        <a:solidFill>
                          <a:schemeClr val="bg2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2800" b="0" dirty="0">
                          <a:solidFill>
                            <a:schemeClr val="bg2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0,0005</a:t>
                      </a:r>
                      <a:endParaRPr lang="en-GB" sz="2800" b="0" dirty="0">
                        <a:solidFill>
                          <a:schemeClr val="bg2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2800" b="0" dirty="0">
                          <a:solidFill>
                            <a:schemeClr val="bg2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-</a:t>
                      </a:r>
                      <a:endParaRPr lang="en-GB" sz="2800" b="0" dirty="0">
                        <a:solidFill>
                          <a:schemeClr val="bg2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8457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2800" b="0" dirty="0">
                          <a:solidFill>
                            <a:schemeClr val="bg2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Pył zawieszony PM2,5</a:t>
                      </a:r>
                      <a:endParaRPr lang="en-GB" sz="2800" b="0" dirty="0">
                        <a:solidFill>
                          <a:schemeClr val="bg2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2800" b="0" dirty="0">
                          <a:solidFill>
                            <a:schemeClr val="bg2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Symbol" panose="05050102010706020507" pitchFamily="18" charset="2"/>
                        </a:rPr>
                        <a:t></a:t>
                      </a:r>
                      <a:r>
                        <a:rPr lang="en-US" sz="2800" b="0" dirty="0">
                          <a:solidFill>
                            <a:schemeClr val="bg2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g/m</a:t>
                      </a:r>
                      <a:r>
                        <a:rPr lang="en-US" sz="2800" b="0" baseline="30000" dirty="0">
                          <a:solidFill>
                            <a:schemeClr val="bg2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</a:t>
                      </a:r>
                      <a:endParaRPr lang="en-GB" sz="2800" b="0" dirty="0">
                        <a:solidFill>
                          <a:schemeClr val="bg2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2800" b="0" dirty="0">
                          <a:solidFill>
                            <a:schemeClr val="bg2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9</a:t>
                      </a:r>
                      <a:endParaRPr lang="en-GB" sz="2800" b="0" dirty="0">
                        <a:solidFill>
                          <a:schemeClr val="bg2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pl-PL" sz="2800" b="0" dirty="0">
                          <a:solidFill>
                            <a:schemeClr val="bg2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25</a:t>
                      </a:r>
                      <a:r>
                        <a:rPr lang="pl-PL" sz="2800" b="0" baseline="30000" dirty="0">
                          <a:solidFill>
                            <a:schemeClr val="bg2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1)</a:t>
                      </a:r>
                      <a:r>
                        <a:rPr lang="pl-PL" sz="2800" b="0" dirty="0">
                          <a:solidFill>
                            <a:schemeClr val="bg2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; 20</a:t>
                      </a:r>
                      <a:r>
                        <a:rPr lang="pl-PL" sz="2800" b="0" baseline="30000" dirty="0">
                          <a:solidFill>
                            <a:schemeClr val="bg2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2)</a:t>
                      </a:r>
                      <a:endParaRPr lang="en-GB" sz="2800" b="0" dirty="0">
                        <a:solidFill>
                          <a:schemeClr val="bg2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pole tekstowe 3"/>
          <p:cNvSpPr txBox="1"/>
          <p:nvPr/>
        </p:nvSpPr>
        <p:spPr>
          <a:xfrm>
            <a:off x="4216400" y="1065986"/>
            <a:ext cx="12700000" cy="2369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4000" b="1" dirty="0" smtClean="0">
                <a:solidFill>
                  <a:schemeClr val="bg2"/>
                </a:solidFill>
              </a:rPr>
              <a:t>Stan </a:t>
            </a:r>
            <a:r>
              <a:rPr lang="pl-PL" sz="4000" b="1" dirty="0">
                <a:solidFill>
                  <a:schemeClr val="bg2"/>
                </a:solidFill>
              </a:rPr>
              <a:t>jakości powietrza dla miasta Czarna </a:t>
            </a:r>
            <a:r>
              <a:rPr lang="pl-PL" sz="4000" b="1" dirty="0" smtClean="0">
                <a:solidFill>
                  <a:schemeClr val="bg2"/>
                </a:solidFill>
              </a:rPr>
              <a:t>Woda</a:t>
            </a:r>
          </a:p>
          <a:p>
            <a:r>
              <a:rPr lang="pl-PL" sz="3600" dirty="0">
                <a:solidFill>
                  <a:schemeClr val="bg2"/>
                </a:solidFill>
              </a:rPr>
              <a:t>przedstawionych przez Wojewódzki Inspektorat Ochrony Środowiska w Gdańsku w piśmie znak </a:t>
            </a:r>
            <a:r>
              <a:rPr lang="pl-PL" sz="3600" dirty="0" smtClean="0">
                <a:solidFill>
                  <a:schemeClr val="bg2"/>
                </a:solidFill>
              </a:rPr>
              <a:t>WM.7016.1.105.2015. tj. </a:t>
            </a:r>
            <a:r>
              <a:rPr lang="pl-PL" sz="3600" dirty="0">
                <a:solidFill>
                  <a:schemeClr val="bg2"/>
                </a:solidFill>
              </a:rPr>
              <a:t>z dnia 03.04.2015 r.</a:t>
            </a:r>
            <a:endParaRPr lang="en-GB" sz="3600" dirty="0">
              <a:solidFill>
                <a:schemeClr val="bg2"/>
              </a:solidFill>
            </a:endParaRPr>
          </a:p>
        </p:txBody>
      </p:sp>
      <p:sp>
        <p:nvSpPr>
          <p:cNvPr id="6" name="pole tekstowe 5"/>
          <p:cNvSpPr txBox="1"/>
          <p:nvPr/>
        </p:nvSpPr>
        <p:spPr>
          <a:xfrm>
            <a:off x="4216400" y="3352225"/>
            <a:ext cx="174879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3200" dirty="0" smtClean="0">
                <a:solidFill>
                  <a:schemeClr val="bg2"/>
                </a:solidFill>
              </a:rPr>
              <a:t>wartości stężeń średniorocznych zanieczyszczeń w rejonie ulicy Mickiewicza w mieście Czarna Woda </a:t>
            </a:r>
            <a:endParaRPr lang="en-GB" sz="3200" dirty="0">
              <a:solidFill>
                <a:schemeClr val="bg2"/>
              </a:solidFill>
            </a:endParaRPr>
          </a:p>
        </p:txBody>
      </p:sp>
      <p:sp>
        <p:nvSpPr>
          <p:cNvPr id="7" name="pole tekstowe 6"/>
          <p:cNvSpPr txBox="1"/>
          <p:nvPr/>
        </p:nvSpPr>
        <p:spPr>
          <a:xfrm>
            <a:off x="4216400" y="12162612"/>
            <a:ext cx="10617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baseline="30000" dirty="0">
                <a:solidFill>
                  <a:schemeClr val="bg2"/>
                </a:solidFill>
              </a:rPr>
              <a:t>1)</a:t>
            </a:r>
            <a:r>
              <a:rPr lang="pl-PL" dirty="0">
                <a:solidFill>
                  <a:schemeClr val="bg2"/>
                </a:solidFill>
              </a:rPr>
              <a:t> Poziom dopuszczalny dla pyłu zawieszonego PM2,5 do osiągnięcia do dnia 1 stycznia 2015 r.</a:t>
            </a:r>
            <a:endParaRPr lang="en-GB" dirty="0">
              <a:solidFill>
                <a:schemeClr val="bg2"/>
              </a:solidFill>
            </a:endParaRPr>
          </a:p>
          <a:p>
            <a:r>
              <a:rPr lang="pl-PL" baseline="30000" dirty="0">
                <a:solidFill>
                  <a:schemeClr val="bg2"/>
                </a:solidFill>
              </a:rPr>
              <a:t>2)</a:t>
            </a:r>
            <a:r>
              <a:rPr lang="pl-PL" dirty="0">
                <a:solidFill>
                  <a:schemeClr val="bg2"/>
                </a:solidFill>
              </a:rPr>
              <a:t> Poziom dopuszczalny dla pyłu zawieszonego PM2,5 do osiągnięcia do dnia 1 stycznia 2020 r.</a:t>
            </a:r>
            <a:endParaRPr lang="en-GB" dirty="0">
              <a:solidFill>
                <a:schemeClr val="bg2"/>
              </a:solidFill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8186896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az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072100" y="990600"/>
            <a:ext cx="2857500" cy="137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121549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dtytuł 1"/>
          <p:cNvSpPr>
            <a:spLocks noGrp="1"/>
          </p:cNvSpPr>
          <p:nvPr>
            <p:ph type="subTitle" idx="1"/>
          </p:nvPr>
        </p:nvSpPr>
        <p:spPr>
          <a:xfrm>
            <a:off x="2782990" y="5425588"/>
            <a:ext cx="11700144" cy="1288032"/>
          </a:xfrm>
        </p:spPr>
        <p:txBody>
          <a:bodyPr>
            <a:normAutofit/>
          </a:bodyPr>
          <a:lstStyle/>
          <a:p>
            <a:r>
              <a:rPr lang="pl-PL" sz="8000"/>
              <a:t>Dziękuję </a:t>
            </a:r>
            <a:r>
              <a:rPr lang="pl-PL" sz="8000" dirty="0"/>
              <a:t>za uwagę!</a:t>
            </a:r>
          </a:p>
        </p:txBody>
      </p:sp>
      <p:sp>
        <p:nvSpPr>
          <p:cNvPr id="3" name="pole tekstowe 2"/>
          <p:cNvSpPr txBox="1"/>
          <p:nvPr/>
        </p:nvSpPr>
        <p:spPr>
          <a:xfrm>
            <a:off x="6756400" y="9017000"/>
            <a:ext cx="977900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3200" dirty="0">
                <a:solidFill>
                  <a:schemeClr val="tx2"/>
                </a:solidFill>
              </a:rPr>
              <a:t>d</a:t>
            </a:r>
            <a:r>
              <a:rPr lang="pl-PL" sz="3200" dirty="0" smtClean="0">
                <a:solidFill>
                  <a:schemeClr val="tx2"/>
                </a:solidFill>
              </a:rPr>
              <a:t>r hab. inż. Wojciech Cichy</a:t>
            </a:r>
          </a:p>
          <a:p>
            <a:r>
              <a:rPr lang="pl-PL" sz="3200" dirty="0" smtClean="0">
                <a:solidFill>
                  <a:schemeClr val="tx2"/>
                </a:solidFill>
              </a:rPr>
              <a:t>Sieć Badawcza Łukasiewicz – Instytut Technologii Drewna</a:t>
            </a:r>
          </a:p>
          <a:p>
            <a:r>
              <a:rPr lang="pl-PL" sz="3200" dirty="0" smtClean="0">
                <a:solidFill>
                  <a:schemeClr val="tx2"/>
                </a:solidFill>
                <a:hlinkClick r:id="rId2"/>
              </a:rPr>
              <a:t>wojciech.cichy@itd.lukasiewicz.gov.pl</a:t>
            </a:r>
            <a:endParaRPr lang="pl-PL" sz="3200" dirty="0" smtClean="0">
              <a:solidFill>
                <a:schemeClr val="tx2"/>
              </a:solidFill>
            </a:endParaRPr>
          </a:p>
          <a:p>
            <a:r>
              <a:rPr lang="pl-PL" sz="3200" dirty="0" smtClean="0">
                <a:solidFill>
                  <a:schemeClr val="tx2"/>
                </a:solidFill>
              </a:rPr>
              <a:t>tel. 693 091 347</a:t>
            </a:r>
            <a:endParaRPr lang="en-GB" sz="32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91787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az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072100" y="990600"/>
            <a:ext cx="2857500" cy="137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090364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tytuł 1">
            <a:extLst>
              <a:ext uri="{FF2B5EF4-FFF2-40B4-BE49-F238E27FC236}">
                <a16:creationId xmlns="" xmlns:a16="http://schemas.microsoft.com/office/drawing/2014/main" id="{F8270D5A-BA03-49AE-BBAA-4089377D9C2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168000" y="2538011"/>
            <a:ext cx="11700144" cy="3312000"/>
          </a:xfrm>
        </p:spPr>
        <p:txBody>
          <a:bodyPr/>
          <a:lstStyle/>
          <a:p>
            <a:endParaRPr lang="pl-PL" dirty="0"/>
          </a:p>
        </p:txBody>
      </p:sp>
      <p:sp>
        <p:nvSpPr>
          <p:cNvPr id="5" name="Symbol zastępczy tekstu 2">
            <a:extLst>
              <a:ext uri="{FF2B5EF4-FFF2-40B4-BE49-F238E27FC236}">
                <a16:creationId xmlns="" xmlns:a16="http://schemas.microsoft.com/office/drawing/2014/main" id="{E309A2C7-194D-4B3F-B0E3-1B377C4FF3F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168000" y="6162731"/>
            <a:ext cx="11700144" cy="2783944"/>
          </a:xfrm>
        </p:spPr>
        <p:txBody>
          <a:bodyPr/>
          <a:lstStyle/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1742128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az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072100" y="990600"/>
            <a:ext cx="2857500" cy="1371600"/>
          </a:xfrm>
          <a:prstGeom prst="rect">
            <a:avLst/>
          </a:prstGeom>
        </p:spPr>
      </p:pic>
      <p:sp>
        <p:nvSpPr>
          <p:cNvPr id="6" name="pole tekstowe 5"/>
          <p:cNvSpPr txBox="1"/>
          <p:nvPr/>
        </p:nvSpPr>
        <p:spPr>
          <a:xfrm>
            <a:off x="2946400" y="2870200"/>
            <a:ext cx="17983200" cy="84638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4800" b="1" dirty="0" smtClean="0">
                <a:solidFill>
                  <a:schemeClr val="bg2"/>
                </a:solidFill>
              </a:rPr>
              <a:t>Cel prezentacji:</a:t>
            </a:r>
          </a:p>
          <a:p>
            <a:endParaRPr lang="pl-PL" sz="3600" b="1" dirty="0" smtClean="0">
              <a:solidFill>
                <a:schemeClr val="bg2"/>
              </a:solidFill>
            </a:endParaRPr>
          </a:p>
          <a:p>
            <a:r>
              <a:rPr lang="pl-PL" sz="3600" dirty="0" smtClean="0">
                <a:solidFill>
                  <a:schemeClr val="bg2"/>
                </a:solidFill>
              </a:rPr>
              <a:t>Przybliżenie informacji nt. oddziaływania na otaczające środowisko zakładu firmy STEICO </a:t>
            </a:r>
            <a:br>
              <a:rPr lang="pl-PL" sz="3600" dirty="0" smtClean="0">
                <a:solidFill>
                  <a:schemeClr val="bg2"/>
                </a:solidFill>
              </a:rPr>
            </a:br>
            <a:r>
              <a:rPr lang="pl-PL" sz="3600" dirty="0" smtClean="0">
                <a:solidFill>
                  <a:schemeClr val="bg2"/>
                </a:solidFill>
              </a:rPr>
              <a:t>w Czarnej Wodzie</a:t>
            </a:r>
          </a:p>
          <a:p>
            <a:endParaRPr lang="pl-PL" sz="3600" dirty="0">
              <a:solidFill>
                <a:schemeClr val="bg2"/>
              </a:solidFill>
            </a:endParaRPr>
          </a:p>
          <a:p>
            <a:endParaRPr lang="pl-PL" sz="2800" dirty="0" smtClean="0">
              <a:solidFill>
                <a:schemeClr val="bg2"/>
              </a:solidFill>
            </a:endParaRPr>
          </a:p>
          <a:p>
            <a:endParaRPr lang="pl-PL" sz="4800" b="1" dirty="0" smtClean="0">
              <a:solidFill>
                <a:schemeClr val="bg2"/>
              </a:solidFill>
            </a:endParaRPr>
          </a:p>
          <a:p>
            <a:r>
              <a:rPr lang="pl-PL" sz="4800" b="1" dirty="0" smtClean="0">
                <a:solidFill>
                  <a:schemeClr val="bg2"/>
                </a:solidFill>
              </a:rPr>
              <a:t>Asortyment wytwarzanych w firmie STEICO Czarna Woda wyrobów:</a:t>
            </a:r>
          </a:p>
          <a:p>
            <a:endParaRPr lang="pl-PL" sz="4800" b="1" dirty="0" smtClean="0">
              <a:solidFill>
                <a:schemeClr val="bg2"/>
              </a:solidFill>
            </a:endParaRPr>
          </a:p>
          <a:p>
            <a:pPr marL="571500" indent="-5715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l-PL" sz="3600" dirty="0" smtClean="0">
                <a:solidFill>
                  <a:schemeClr val="bg2"/>
                </a:solidFill>
              </a:rPr>
              <a:t>Płyty pilśniowe porowate (izolacyjne)</a:t>
            </a:r>
          </a:p>
          <a:p>
            <a:pPr marL="571500" indent="-5715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l-PL" sz="3600" dirty="0" smtClean="0">
                <a:solidFill>
                  <a:schemeClr val="bg2"/>
                </a:solidFill>
              </a:rPr>
              <a:t>Płyty pilśniowe twarde</a:t>
            </a:r>
          </a:p>
          <a:p>
            <a:pPr marL="571500" indent="-5715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l-PL" sz="3600" dirty="0" smtClean="0">
                <a:solidFill>
                  <a:schemeClr val="bg2"/>
                </a:solidFill>
              </a:rPr>
              <a:t>Płyty z forniru prasowanego warstwowo (LVL)</a:t>
            </a:r>
          </a:p>
          <a:p>
            <a:endParaRPr lang="en-GB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11573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az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04100" y="758825"/>
            <a:ext cx="2857500" cy="1371600"/>
          </a:xfrm>
          <a:prstGeom prst="rect">
            <a:avLst/>
          </a:prstGeom>
        </p:spPr>
      </p:pic>
      <p:pic>
        <p:nvPicPr>
          <p:cNvPr id="2" name="Obraz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76800" y="1444625"/>
            <a:ext cx="14046200" cy="11008709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12657382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az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072100" y="990600"/>
            <a:ext cx="2857500" cy="1371600"/>
          </a:xfrm>
          <a:prstGeom prst="rect">
            <a:avLst/>
          </a:prstGeom>
        </p:spPr>
      </p:pic>
      <p:sp>
        <p:nvSpPr>
          <p:cNvPr id="2" name="pole tekstowe 1"/>
          <p:cNvSpPr txBox="1"/>
          <p:nvPr/>
        </p:nvSpPr>
        <p:spPr>
          <a:xfrm>
            <a:off x="3454400" y="2794000"/>
            <a:ext cx="17856200" cy="96949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pl-PL" sz="3200" dirty="0" smtClean="0">
                <a:solidFill>
                  <a:schemeClr val="bg2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W </a:t>
            </a:r>
            <a:r>
              <a:rPr lang="pl-PL" sz="3200" dirty="0">
                <a:solidFill>
                  <a:schemeClr val="bg2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zakładzie STEICO Sp. z o.o. w Czarnej Wodzie prowadzona jest </a:t>
            </a:r>
            <a:r>
              <a:rPr lang="pl-PL" sz="3200" dirty="0" smtClean="0">
                <a:solidFill>
                  <a:schemeClr val="bg2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produkcja </a:t>
            </a:r>
            <a:r>
              <a:rPr lang="pl-PL" sz="3200" dirty="0">
                <a:solidFill>
                  <a:schemeClr val="bg2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płyt pilśniowych porowatych </a:t>
            </a:r>
            <a:r>
              <a:rPr lang="pl-PL" sz="3200" dirty="0" smtClean="0">
                <a:solidFill>
                  <a:schemeClr val="bg2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/>
            </a:r>
            <a:br>
              <a:rPr lang="pl-PL" sz="3200" dirty="0" smtClean="0">
                <a:solidFill>
                  <a:schemeClr val="bg2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</a:br>
            <a:r>
              <a:rPr lang="pl-PL" sz="3200" dirty="0" smtClean="0">
                <a:solidFill>
                  <a:schemeClr val="bg2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i </a:t>
            </a:r>
            <a:r>
              <a:rPr lang="pl-PL" sz="3200" dirty="0">
                <a:solidFill>
                  <a:schemeClr val="bg2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twardych w instalacji o zdolności produkcyjnej wynoszącej 760 m</a:t>
            </a:r>
            <a:r>
              <a:rPr lang="pl-PL" sz="3200" baseline="30000" dirty="0">
                <a:solidFill>
                  <a:schemeClr val="bg2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3</a:t>
            </a:r>
            <a:r>
              <a:rPr lang="pl-PL" sz="3200" dirty="0">
                <a:solidFill>
                  <a:schemeClr val="bg2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/dobę, w skład której wchodzą cztery linie technologiczne</a:t>
            </a:r>
            <a:r>
              <a:rPr lang="pl-PL" sz="3200" dirty="0" smtClean="0">
                <a:solidFill>
                  <a:schemeClr val="bg2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:</a:t>
            </a:r>
          </a:p>
          <a:p>
            <a:pPr>
              <a:lnSpc>
                <a:spcPct val="150000"/>
              </a:lnSpc>
            </a:pPr>
            <a:endParaRPr lang="en-GB" sz="3200" dirty="0">
              <a:solidFill>
                <a:schemeClr val="bg2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"/>
            </a:pPr>
            <a:r>
              <a:rPr lang="pl-PL" sz="3200" dirty="0">
                <a:solidFill>
                  <a:schemeClr val="bg2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linia do produkcji płyt pilśniowych twardych T1 o wydajności 80 m</a:t>
            </a:r>
            <a:r>
              <a:rPr lang="pl-PL" sz="3200" baseline="30000" dirty="0">
                <a:solidFill>
                  <a:schemeClr val="bg2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3</a:t>
            </a:r>
            <a:r>
              <a:rPr lang="pl-PL" sz="3200" dirty="0">
                <a:solidFill>
                  <a:schemeClr val="bg2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/dobę</a:t>
            </a:r>
            <a:endParaRPr lang="en-GB" sz="3200" dirty="0">
              <a:solidFill>
                <a:schemeClr val="bg2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"/>
            </a:pPr>
            <a:r>
              <a:rPr lang="pl-PL" sz="3200" dirty="0">
                <a:solidFill>
                  <a:schemeClr val="bg2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linia do produkcji płyt pilśniowych twardych T2 o wydajności 90 m</a:t>
            </a:r>
            <a:r>
              <a:rPr lang="pl-PL" sz="3200" baseline="30000" dirty="0">
                <a:solidFill>
                  <a:schemeClr val="bg2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3</a:t>
            </a:r>
            <a:r>
              <a:rPr lang="pl-PL" sz="3200" dirty="0">
                <a:solidFill>
                  <a:schemeClr val="bg2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/dobę</a:t>
            </a:r>
            <a:endParaRPr lang="en-GB" sz="3200" dirty="0">
              <a:solidFill>
                <a:schemeClr val="bg2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"/>
            </a:pPr>
            <a:r>
              <a:rPr lang="pl-PL" sz="3200" dirty="0">
                <a:solidFill>
                  <a:schemeClr val="bg2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linia do produkcji płyt pilśniowych porowatych P5 o wydajności 305 </a:t>
            </a:r>
            <a:r>
              <a:rPr lang="pl-PL" sz="3200" dirty="0" smtClean="0">
                <a:solidFill>
                  <a:schemeClr val="bg2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m</a:t>
            </a:r>
            <a:r>
              <a:rPr lang="pl-PL" sz="3200" baseline="30000" dirty="0" smtClean="0">
                <a:solidFill>
                  <a:schemeClr val="bg2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3</a:t>
            </a:r>
            <a:r>
              <a:rPr lang="pl-PL" sz="3200" dirty="0" smtClean="0">
                <a:solidFill>
                  <a:schemeClr val="bg2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/dobę</a:t>
            </a: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"/>
            </a:pPr>
            <a:r>
              <a:rPr lang="pl-PL" sz="3200" dirty="0" smtClean="0">
                <a:solidFill>
                  <a:schemeClr val="bg2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linia </a:t>
            </a:r>
            <a:r>
              <a:rPr lang="pl-PL" sz="3200" dirty="0">
                <a:solidFill>
                  <a:schemeClr val="bg2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do produkcji płyt pilśniowych porowatych P7 o wydajności 285 </a:t>
            </a:r>
            <a:r>
              <a:rPr lang="pl-PL" sz="3200" dirty="0" smtClean="0">
                <a:solidFill>
                  <a:schemeClr val="bg2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m</a:t>
            </a:r>
            <a:r>
              <a:rPr lang="pl-PL" sz="3200" baseline="30000" dirty="0" smtClean="0">
                <a:solidFill>
                  <a:schemeClr val="bg2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3</a:t>
            </a:r>
            <a:r>
              <a:rPr lang="pl-PL" sz="3200" dirty="0" smtClean="0">
                <a:solidFill>
                  <a:schemeClr val="bg2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/dobę</a:t>
            </a: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"/>
            </a:pPr>
            <a:endParaRPr lang="pl-PL" sz="3200" dirty="0">
              <a:solidFill>
                <a:schemeClr val="bg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>
              <a:lnSpc>
                <a:spcPct val="150000"/>
              </a:lnSpc>
              <a:spcAft>
                <a:spcPts val="0"/>
              </a:spcAft>
            </a:pPr>
            <a:r>
              <a:rPr lang="pl-PL" sz="3200" dirty="0" smtClean="0">
                <a:solidFill>
                  <a:schemeClr val="bg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Poza płytami pilśniowymi STEICO Czarna Woda produkuje płyty z </a:t>
            </a:r>
            <a:r>
              <a:rPr lang="pl-PL" sz="3200" dirty="0">
                <a:solidFill>
                  <a:schemeClr val="bg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forniru prasowanego warstwowo (LVL</a:t>
            </a:r>
            <a:r>
              <a:rPr lang="pl-PL" sz="3200" dirty="0" smtClean="0">
                <a:solidFill>
                  <a:schemeClr val="bg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  <a:p>
            <a:pPr marL="457200" lvl="0" indent="-457200">
              <a:lnSpc>
                <a:spcPct val="150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pl-PL" sz="3200" dirty="0" smtClean="0">
                <a:solidFill>
                  <a:schemeClr val="bg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dwie linie produkcyjne LVL</a:t>
            </a:r>
            <a:endParaRPr lang="pl-PL" sz="3200" dirty="0">
              <a:solidFill>
                <a:schemeClr val="bg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 algn="just">
              <a:lnSpc>
                <a:spcPct val="150000"/>
              </a:lnSpc>
              <a:spcAft>
                <a:spcPts val="0"/>
              </a:spcAft>
            </a:pPr>
            <a:endParaRPr lang="pl-PL" sz="3200" dirty="0" smtClean="0">
              <a:solidFill>
                <a:schemeClr val="bg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"/>
            </a:pPr>
            <a:endParaRPr lang="en-GB" sz="3200" dirty="0">
              <a:solidFill>
                <a:schemeClr val="bg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93846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az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072100" y="990600"/>
            <a:ext cx="2857500" cy="1371600"/>
          </a:xfrm>
          <a:prstGeom prst="rect">
            <a:avLst/>
          </a:prstGeom>
        </p:spPr>
      </p:pic>
      <p:sp>
        <p:nvSpPr>
          <p:cNvPr id="6" name="pole tekstowe 5"/>
          <p:cNvSpPr txBox="1"/>
          <p:nvPr/>
        </p:nvSpPr>
        <p:spPr>
          <a:xfrm>
            <a:off x="1517650" y="3479800"/>
            <a:ext cx="17983200" cy="10858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pl-PL" sz="4800" b="1" dirty="0" smtClean="0">
                <a:solidFill>
                  <a:schemeClr val="bg2"/>
                </a:solidFill>
              </a:rPr>
              <a:t>Płyty pilśniowe porowate (izolacyjne)</a:t>
            </a:r>
          </a:p>
        </p:txBody>
      </p:sp>
      <p:pic>
        <p:nvPicPr>
          <p:cNvPr id="2" name="Obraz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303000" y="2108200"/>
            <a:ext cx="11607800" cy="11607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18811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az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072100" y="990600"/>
            <a:ext cx="2857500" cy="1371600"/>
          </a:xfrm>
          <a:prstGeom prst="rect">
            <a:avLst/>
          </a:prstGeom>
        </p:spPr>
      </p:pic>
      <p:sp>
        <p:nvSpPr>
          <p:cNvPr id="6" name="pole tekstowe 5"/>
          <p:cNvSpPr txBox="1"/>
          <p:nvPr/>
        </p:nvSpPr>
        <p:spPr>
          <a:xfrm>
            <a:off x="2946400" y="2870200"/>
            <a:ext cx="179832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pl-PL" sz="4800" b="1" dirty="0" smtClean="0">
                <a:solidFill>
                  <a:schemeClr val="bg2"/>
                </a:solidFill>
              </a:rPr>
              <a:t>Płyty pilśniowe twarde</a:t>
            </a:r>
          </a:p>
          <a:p>
            <a:endParaRPr lang="en-GB" dirty="0">
              <a:solidFill>
                <a:schemeClr val="bg2"/>
              </a:solidFill>
            </a:endParaRPr>
          </a:p>
        </p:txBody>
      </p:sp>
      <p:pic>
        <p:nvPicPr>
          <p:cNvPr id="2" name="Obraz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575800" y="2641600"/>
            <a:ext cx="11353800" cy="10541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01099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az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072100" y="990600"/>
            <a:ext cx="2857500" cy="1371600"/>
          </a:xfrm>
          <a:prstGeom prst="rect">
            <a:avLst/>
          </a:prstGeom>
        </p:spPr>
      </p:pic>
      <p:sp>
        <p:nvSpPr>
          <p:cNvPr id="6" name="pole tekstowe 5"/>
          <p:cNvSpPr txBox="1"/>
          <p:nvPr/>
        </p:nvSpPr>
        <p:spPr>
          <a:xfrm>
            <a:off x="863600" y="4572000"/>
            <a:ext cx="17983200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pl-PL" sz="4800" b="1" dirty="0" smtClean="0">
                <a:solidFill>
                  <a:schemeClr val="bg2"/>
                </a:solidFill>
              </a:rPr>
              <a:t>Płyty z forniru prasowanego warstwowo (LVL)</a:t>
            </a:r>
          </a:p>
          <a:p>
            <a:pPr>
              <a:lnSpc>
                <a:spcPct val="150000"/>
              </a:lnSpc>
            </a:pPr>
            <a:endParaRPr lang="pl-PL" sz="4800" b="1" dirty="0">
              <a:solidFill>
                <a:schemeClr val="bg2"/>
              </a:solidFill>
            </a:endParaRPr>
          </a:p>
          <a:p>
            <a:pPr>
              <a:lnSpc>
                <a:spcPct val="150000"/>
              </a:lnSpc>
            </a:pPr>
            <a:endParaRPr lang="pl-PL" sz="4800" b="1" dirty="0" smtClean="0">
              <a:solidFill>
                <a:schemeClr val="bg2"/>
              </a:solidFill>
            </a:endParaRPr>
          </a:p>
          <a:p>
            <a:endParaRPr lang="en-GB" dirty="0">
              <a:solidFill>
                <a:schemeClr val="bg2"/>
              </a:solidFill>
            </a:endParaRPr>
          </a:p>
        </p:txBody>
      </p:sp>
      <p:pic>
        <p:nvPicPr>
          <p:cNvPr id="2" name="Obraz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649200" y="2082801"/>
            <a:ext cx="11633200" cy="11633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81252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az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307300" y="845403"/>
            <a:ext cx="2857500" cy="1371600"/>
          </a:xfrm>
          <a:prstGeom prst="rect">
            <a:avLst/>
          </a:prstGeom>
        </p:spPr>
      </p:pic>
      <p:sp>
        <p:nvSpPr>
          <p:cNvPr id="3" name="pole tekstowe 2"/>
          <p:cNvSpPr txBox="1"/>
          <p:nvPr/>
        </p:nvSpPr>
        <p:spPr>
          <a:xfrm>
            <a:off x="4025900" y="341483"/>
            <a:ext cx="1549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4800" b="1" dirty="0" smtClean="0">
                <a:solidFill>
                  <a:schemeClr val="bg2"/>
                </a:solidFill>
              </a:rPr>
              <a:t>Schemat technologiczny procesu wytwarzania płyt LVL</a:t>
            </a:r>
            <a:endParaRPr lang="en-GB" sz="4800" b="1" dirty="0">
              <a:solidFill>
                <a:schemeClr val="bg2"/>
              </a:solidFill>
            </a:endParaRPr>
          </a:p>
        </p:txBody>
      </p:sp>
      <p:sp>
        <p:nvSpPr>
          <p:cNvPr id="4" name="Prostokąt 3"/>
          <p:cNvSpPr/>
          <p:nvPr/>
        </p:nvSpPr>
        <p:spPr>
          <a:xfrm>
            <a:off x="4025900" y="1995556"/>
            <a:ext cx="15494000" cy="149756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4000" dirty="0" smtClean="0">
                <a:solidFill>
                  <a:schemeClr val="bg2"/>
                </a:solidFill>
              </a:rPr>
              <a:t>Surowiec drzewny najwyższej jakości (kłody sosnowe i świerkowe o średnicy 16 do 80 cm)</a:t>
            </a:r>
            <a:endParaRPr lang="en-GB" sz="4000" dirty="0">
              <a:solidFill>
                <a:schemeClr val="bg2"/>
              </a:solidFill>
            </a:endParaRPr>
          </a:p>
        </p:txBody>
      </p:sp>
      <p:sp>
        <p:nvSpPr>
          <p:cNvPr id="7" name="Prostokąt zaokrąglony 6"/>
          <p:cNvSpPr/>
          <p:nvPr/>
        </p:nvSpPr>
        <p:spPr>
          <a:xfrm>
            <a:off x="7112000" y="3922691"/>
            <a:ext cx="8331200" cy="780197"/>
          </a:xfrm>
          <a:prstGeom prst="round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4000" dirty="0" smtClean="0">
                <a:solidFill>
                  <a:schemeClr val="bg2"/>
                </a:solidFill>
              </a:rPr>
              <a:t>Korowanie</a:t>
            </a:r>
            <a:endParaRPr lang="en-GB" sz="4000" dirty="0">
              <a:solidFill>
                <a:schemeClr val="bg2"/>
              </a:solidFill>
            </a:endParaRPr>
          </a:p>
        </p:txBody>
      </p:sp>
      <p:sp>
        <p:nvSpPr>
          <p:cNvPr id="8" name="Prostokąt zaokrąglony 7"/>
          <p:cNvSpPr/>
          <p:nvPr/>
        </p:nvSpPr>
        <p:spPr>
          <a:xfrm>
            <a:off x="4660900" y="5154401"/>
            <a:ext cx="14173200" cy="762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pole tekstowe 8"/>
          <p:cNvSpPr txBox="1"/>
          <p:nvPr/>
        </p:nvSpPr>
        <p:spPr>
          <a:xfrm>
            <a:off x="5511800" y="5208515"/>
            <a:ext cx="12522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4000" dirty="0" smtClean="0">
                <a:solidFill>
                  <a:schemeClr val="bg2"/>
                </a:solidFill>
              </a:rPr>
              <a:t>Parzenie kłód  (temp. 70 do 80  ̊C, czas 7 do 16 godz.)</a:t>
            </a:r>
            <a:endParaRPr lang="en-GB" sz="4000" dirty="0">
              <a:solidFill>
                <a:schemeClr val="bg2"/>
              </a:solidFill>
            </a:endParaRPr>
          </a:p>
        </p:txBody>
      </p:sp>
      <p:sp>
        <p:nvSpPr>
          <p:cNvPr id="11" name="Prostokąt 10"/>
          <p:cNvSpPr/>
          <p:nvPr/>
        </p:nvSpPr>
        <p:spPr>
          <a:xfrm>
            <a:off x="5511800" y="6520791"/>
            <a:ext cx="120650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4000" dirty="0" smtClean="0">
                <a:solidFill>
                  <a:schemeClr val="bg2"/>
                </a:solidFill>
              </a:rPr>
              <a:t>Łuszczenie – otrzymywanie wstęgi forniru</a:t>
            </a:r>
            <a:endParaRPr lang="en-GB" sz="4000" dirty="0">
              <a:solidFill>
                <a:schemeClr val="bg2"/>
              </a:solidFill>
            </a:endParaRPr>
          </a:p>
        </p:txBody>
      </p:sp>
      <p:sp>
        <p:nvSpPr>
          <p:cNvPr id="12" name="Elipsa 11"/>
          <p:cNvSpPr/>
          <p:nvPr/>
        </p:nvSpPr>
        <p:spPr>
          <a:xfrm>
            <a:off x="5219700" y="7887181"/>
            <a:ext cx="13055600" cy="134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pole tekstowe 12"/>
          <p:cNvSpPr txBox="1"/>
          <p:nvPr/>
        </p:nvSpPr>
        <p:spPr>
          <a:xfrm>
            <a:off x="7112000" y="8206338"/>
            <a:ext cx="9042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4000" dirty="0" smtClean="0">
                <a:solidFill>
                  <a:schemeClr val="bg2"/>
                </a:solidFill>
              </a:rPr>
              <a:t>Suszenie mokrego forniru</a:t>
            </a:r>
            <a:endParaRPr lang="en-GB" sz="4000" dirty="0">
              <a:solidFill>
                <a:schemeClr val="bg2"/>
              </a:solidFill>
            </a:endParaRPr>
          </a:p>
        </p:txBody>
      </p:sp>
      <p:sp>
        <p:nvSpPr>
          <p:cNvPr id="14" name="Prostokąt 13"/>
          <p:cNvSpPr/>
          <p:nvPr/>
        </p:nvSpPr>
        <p:spPr>
          <a:xfrm>
            <a:off x="5219700" y="9823656"/>
            <a:ext cx="12344400" cy="939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001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4000" dirty="0" smtClean="0">
                <a:solidFill>
                  <a:schemeClr val="bg2"/>
                </a:solidFill>
              </a:rPr>
              <a:t>Łączenie fornirów – formowanie płyt z arkuszy fornirów</a:t>
            </a:r>
            <a:endParaRPr lang="en-GB" dirty="0"/>
          </a:p>
        </p:txBody>
      </p:sp>
      <p:sp>
        <p:nvSpPr>
          <p:cNvPr id="15" name="Prostokąt 14"/>
          <p:cNvSpPr/>
          <p:nvPr/>
        </p:nvSpPr>
        <p:spPr>
          <a:xfrm>
            <a:off x="5219700" y="11441382"/>
            <a:ext cx="12357100" cy="110621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4000" dirty="0" smtClean="0">
                <a:solidFill>
                  <a:schemeClr val="bg2"/>
                </a:solidFill>
              </a:rPr>
              <a:t>Obróbka wykończeniowa i uszlachetnianie płyt</a:t>
            </a:r>
            <a:endParaRPr lang="en-GB" sz="4000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37633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az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072100" y="990600"/>
            <a:ext cx="2857500" cy="1371600"/>
          </a:xfrm>
          <a:prstGeom prst="rect">
            <a:avLst/>
          </a:prstGeom>
        </p:spPr>
      </p:pic>
      <p:sp>
        <p:nvSpPr>
          <p:cNvPr id="2" name="pole tekstowe 1"/>
          <p:cNvSpPr txBox="1"/>
          <p:nvPr/>
        </p:nvSpPr>
        <p:spPr>
          <a:xfrm>
            <a:off x="4216400" y="1946701"/>
            <a:ext cx="128143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4800" b="1" dirty="0" smtClean="0">
                <a:solidFill>
                  <a:schemeClr val="bg2"/>
                </a:solidFill>
              </a:rPr>
              <a:t>Suszenie fornirów</a:t>
            </a:r>
            <a:endParaRPr lang="en-GB" sz="4800" b="1" dirty="0">
              <a:solidFill>
                <a:schemeClr val="bg2"/>
              </a:solidFill>
            </a:endParaRPr>
          </a:p>
        </p:txBody>
      </p:sp>
      <p:sp>
        <p:nvSpPr>
          <p:cNvPr id="3" name="pole tekstowe 2"/>
          <p:cNvSpPr txBox="1"/>
          <p:nvPr/>
        </p:nvSpPr>
        <p:spPr>
          <a:xfrm>
            <a:off x="2438400" y="3454400"/>
            <a:ext cx="6731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4000" dirty="0" smtClean="0">
                <a:solidFill>
                  <a:schemeClr val="bg2"/>
                </a:solidFill>
              </a:rPr>
              <a:t>Wilgotność wyjściowa  -  120%</a:t>
            </a:r>
            <a:endParaRPr lang="en-GB" sz="4000" dirty="0">
              <a:solidFill>
                <a:schemeClr val="bg2"/>
              </a:solidFill>
            </a:endParaRPr>
          </a:p>
        </p:txBody>
      </p:sp>
      <p:sp>
        <p:nvSpPr>
          <p:cNvPr id="4" name="pole tekstowe 3"/>
          <p:cNvSpPr txBox="1"/>
          <p:nvPr/>
        </p:nvSpPr>
        <p:spPr>
          <a:xfrm>
            <a:off x="12217400" y="3479800"/>
            <a:ext cx="7543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4000" dirty="0" smtClean="0">
                <a:solidFill>
                  <a:schemeClr val="bg2"/>
                </a:solidFill>
              </a:rPr>
              <a:t>Wilgotność końcowa  –  5-8%</a:t>
            </a:r>
            <a:endParaRPr lang="en-GB" sz="4000" dirty="0">
              <a:solidFill>
                <a:schemeClr val="bg2"/>
              </a:solidFill>
            </a:endParaRPr>
          </a:p>
        </p:txBody>
      </p:sp>
      <p:sp>
        <p:nvSpPr>
          <p:cNvPr id="6" name="pole tekstowe 5"/>
          <p:cNvSpPr txBox="1"/>
          <p:nvPr/>
        </p:nvSpPr>
        <p:spPr>
          <a:xfrm>
            <a:off x="3683000" y="5816600"/>
            <a:ext cx="14884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4000" dirty="0" smtClean="0">
                <a:solidFill>
                  <a:schemeClr val="bg2"/>
                </a:solidFill>
              </a:rPr>
              <a:t>Czynnik suszący  -  gorące powietrze     (nośnik ciepła – para wodna)</a:t>
            </a:r>
            <a:endParaRPr lang="en-GB" sz="4000" dirty="0">
              <a:solidFill>
                <a:schemeClr val="bg2"/>
              </a:solidFill>
            </a:endParaRPr>
          </a:p>
        </p:txBody>
      </p:sp>
      <p:sp>
        <p:nvSpPr>
          <p:cNvPr id="8" name="pole tekstowe 7"/>
          <p:cNvSpPr txBox="1"/>
          <p:nvPr/>
        </p:nvSpPr>
        <p:spPr>
          <a:xfrm>
            <a:off x="3683000" y="8013988"/>
            <a:ext cx="14605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4000" dirty="0" smtClean="0">
                <a:solidFill>
                  <a:schemeClr val="bg2"/>
                </a:solidFill>
              </a:rPr>
              <a:t>Temperatury panujące w suszarni  -   153-433  ̊̊C   </a:t>
            </a:r>
          </a:p>
          <a:p>
            <a:pPr algn="ctr"/>
            <a:r>
              <a:rPr lang="pl-PL" sz="4000" dirty="0" smtClean="0">
                <a:solidFill>
                  <a:schemeClr val="bg2"/>
                </a:solidFill>
              </a:rPr>
              <a:t>Temperatura zadana  -  około </a:t>
            </a:r>
            <a:r>
              <a:rPr lang="pl-PL" sz="4000" dirty="0">
                <a:solidFill>
                  <a:schemeClr val="bg2"/>
                </a:solidFill>
              </a:rPr>
              <a:t>170  ̊̊C </a:t>
            </a:r>
            <a:endParaRPr lang="en-GB" sz="4000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7989262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Łukasiewicz-kolory">
      <a:dk1>
        <a:srgbClr val="44D62C"/>
      </a:dk1>
      <a:lt1>
        <a:srgbClr val="44D62C"/>
      </a:lt1>
      <a:dk2>
        <a:srgbClr val="FFFFFF"/>
      </a:dk2>
      <a:lt2>
        <a:srgbClr val="000000"/>
      </a:lt2>
      <a:accent1>
        <a:srgbClr val="44D62C"/>
      </a:accent1>
      <a:accent2>
        <a:srgbClr val="0085CA"/>
      </a:accent2>
      <a:accent3>
        <a:srgbClr val="EF3340"/>
      </a:accent3>
      <a:accent4>
        <a:srgbClr val="963CBD"/>
      </a:accent4>
      <a:accent5>
        <a:srgbClr val="FF0098"/>
      </a:accent5>
      <a:accent6>
        <a:srgbClr val="008578"/>
      </a:accent6>
      <a:hlink>
        <a:srgbClr val="0000FF"/>
      </a:hlink>
      <a:folHlink>
        <a:srgbClr val="800080"/>
      </a:folHlink>
    </a:clrScheme>
    <a:fontScheme name="Lukasiewicz-fonty">
      <a:majorFont>
        <a:latin typeface="Verdana"/>
        <a:ea typeface=""/>
        <a:cs typeface=""/>
      </a:majorFont>
      <a:minorFont>
        <a:latin typeface="Calibri"/>
        <a:ea typeface=""/>
        <a:cs typeface=""/>
      </a:minorFont>
    </a:fontScheme>
    <a:fmtScheme name="Motyw pakietu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ztCzw2001_A-Szabl_Lukasiewicz-PPT.pptx" id="{4DE65EB6-C119-4006-B78E-88EDD5266B16}" vid="{6240C9FF-088D-48EF-9051-8F56F5473EAA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Prezentacja_PPT-Lukasiewicz-Szablon</Template>
  <TotalTime>1744</TotalTime>
  <Words>332</Words>
  <Application>Microsoft Office PowerPoint</Application>
  <PresentationFormat>Niestandardowy</PresentationFormat>
  <Paragraphs>89</Paragraphs>
  <Slides>16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6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16</vt:i4>
      </vt:variant>
    </vt:vector>
  </HeadingPairs>
  <TitlesOfParts>
    <vt:vector size="23" baseType="lpstr">
      <vt:lpstr>Arial</vt:lpstr>
      <vt:lpstr>Calibri</vt:lpstr>
      <vt:lpstr>Symbol</vt:lpstr>
      <vt:lpstr>Times New Roman</vt:lpstr>
      <vt:lpstr>Verdana</vt:lpstr>
      <vt:lpstr>Wingdings</vt:lpstr>
      <vt:lpstr>Motyw pakietu Office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Anna Gałecka</dc:creator>
  <cp:lastModifiedBy>Wojciech Cichy</cp:lastModifiedBy>
  <cp:revision>183</cp:revision>
  <cp:lastPrinted>2020-02-14T08:26:50Z</cp:lastPrinted>
  <dcterms:created xsi:type="dcterms:W3CDTF">2020-02-10T13:26:10Z</dcterms:created>
  <dcterms:modified xsi:type="dcterms:W3CDTF">2021-11-14T18:29:18Z</dcterms:modified>
</cp:coreProperties>
</file>