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5" r:id="rId3"/>
    <p:sldId id="306" r:id="rId4"/>
    <p:sldId id="307" r:id="rId5"/>
    <p:sldId id="308" r:id="rId6"/>
    <p:sldId id="311" r:id="rId7"/>
    <p:sldId id="310" r:id="rId8"/>
    <p:sldId id="312" r:id="rId9"/>
  </p:sldIdLst>
  <p:sldSz cx="9144000" cy="6858000" type="screen4x3"/>
  <p:notesSz cx="6735763" cy="98663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80C7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9" autoAdjust="0"/>
    <p:restoredTop sz="94640" autoAdjust="0"/>
  </p:normalViewPr>
  <p:slideViewPr>
    <p:cSldViewPr>
      <p:cViewPr varScale="1">
        <p:scale>
          <a:sx n="73" d="100"/>
          <a:sy n="73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09D13D6-BD5A-458F-A81D-053FB77F0AED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8B07A1D-6728-45A5-A01D-0AFCD84A44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118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F30F0-DB90-434C-879F-376168403F4F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9A6CF-D7C5-4E7B-91C9-EADDFB1673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675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4A2B2-1F63-440A-9747-B59111B4ADC9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A131-BBA1-43F4-9E94-78E85B2783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88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54646-F2A2-4D5B-8A8F-2BAE3FC47800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43A78-90C7-486B-8DC2-C2E985399F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934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A775B-8F05-457A-A834-D04C2622A8C6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EF7EF-E6DF-4CF2-A379-70D33C6694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79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0E-1033-4624-B3B1-FB96321DAD1B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90C64-51F3-4E29-A637-53FBCDC38C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9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74BA-2ED5-4DDE-A309-22696AB25116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292F3-564B-4776-BFE0-A8903A5187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57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49D0A-CDE9-4880-B6EF-9436435D05E4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2A05E-28D8-43C8-853B-46BED631B4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06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3CB6D-7FEE-44C4-A543-EAB9E400065D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21B3-13EB-4BED-ADBC-A0EED78A14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430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AB0D0-0DDE-4B5F-8BD9-3B0E861BD4C0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A7604-0AE5-4C43-8E01-1C2005F8F7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058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A24AB-021C-478B-BAC2-E0394B77BBEB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9163C-EBA1-4C84-848E-79EEEACCEA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358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6C190-219F-453E-9D12-E0E7E093E57D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6DDA-EF3E-4D30-B22D-E921994D3E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153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42E857-AF98-4C7B-BE03-63927AE6B4AF}" type="datetimeFigureOut">
              <a:rPr lang="pl-PL"/>
              <a:pPr>
                <a:defRPr/>
              </a:pPr>
              <a:t>2018-02-21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F4BFF1-C441-40D1-A971-C02932ED435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0" name="Obi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163"/>
            <a:endParaRPr lang="pl-PL" b="1" dirty="0" smtClean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defTabSz="1300163"/>
            <a:endParaRPr lang="pl-PL" b="1" dirty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defTabSz="1300163"/>
            <a:endParaRPr lang="pl-PL" b="1" dirty="0" smtClean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defTabSz="1300163"/>
            <a:endParaRPr lang="pl-PL" b="1" dirty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defTabSz="1300163"/>
            <a:endParaRPr lang="pl-PL" b="1" dirty="0" smtClean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1300163"/>
            <a:endParaRPr lang="pl-PL" b="1" dirty="0" smtClean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1300163"/>
            <a:endParaRPr lang="pl-PL" b="1" dirty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1300163"/>
            <a:endParaRPr lang="pl-PL" b="1" dirty="0" smtClean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1300163"/>
            <a:endParaRPr lang="pl-PL" b="1" dirty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1300163"/>
            <a:endParaRPr lang="pl-PL" b="1" dirty="0" smtClean="0">
              <a:latin typeface="Verdana" pitchFamily="34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1300163"/>
            <a:endParaRPr lang="pl-PL" dirty="0">
              <a:latin typeface="Verdana" pitchFamily="34" charset="0"/>
            </a:endParaRPr>
          </a:p>
        </p:txBody>
      </p:sp>
      <p:pic>
        <p:nvPicPr>
          <p:cNvPr id="2068" name="Picture 20" descr="C:\Documents and Settings\pmichalski\Moje dokumenty\Moje obrazy\2012-06-29 POG badania i dk 91\DSC_1023pp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854" y="1556792"/>
            <a:ext cx="4104456" cy="272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03648" y="3933056"/>
            <a:ext cx="7740352" cy="2924944"/>
          </a:xfrm>
        </p:spPr>
        <p:txBody>
          <a:bodyPr rtlCol="0">
            <a:noAutofit/>
          </a:bodyPr>
          <a:lstStyle/>
          <a:p>
            <a:pPr defTabSz="1300163"/>
            <a:r>
              <a:rPr lang="pl-PL" sz="1600" b="1" dirty="0" smtClean="0">
                <a:solidFill>
                  <a:schemeClr val="bg1"/>
                </a:solidFill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  <a:t/>
            </a:r>
            <a:br>
              <a:rPr lang="pl-PL" sz="1600" b="1" dirty="0" smtClean="0">
                <a:solidFill>
                  <a:schemeClr val="bg1"/>
                </a:solidFill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</a:br>
            <a:r>
              <a:rPr lang="pl-PL" sz="1600" b="1" dirty="0" smtClean="0">
                <a:solidFill>
                  <a:schemeClr val="bg1"/>
                </a:solidFill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  <a:t/>
            </a:r>
            <a:br>
              <a:rPr lang="pl-PL" sz="1600" b="1" dirty="0" smtClean="0">
                <a:solidFill>
                  <a:schemeClr val="bg1"/>
                </a:solidFill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</a:br>
            <a:r>
              <a:rPr lang="pl-PL" sz="1600" b="1" dirty="0" smtClean="0">
                <a:solidFill>
                  <a:schemeClr val="bg1"/>
                </a:solidFill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  <a:t>Generalna </a:t>
            </a:r>
            <a:r>
              <a:rPr lang="pl-PL" sz="1600" b="1" dirty="0">
                <a:solidFill>
                  <a:schemeClr val="bg1"/>
                </a:solidFill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  <a:t>Dyrekcja Dróg Krajowych i Autostrad</a:t>
            </a:r>
            <a:r>
              <a:rPr lang="pl-PL" sz="1600" b="1" dirty="0"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  <a:t/>
            </a:r>
            <a:br>
              <a:rPr lang="pl-PL" sz="1600" b="1" dirty="0">
                <a:latin typeface="Verdana" pitchFamily="34" charset="0"/>
                <a:ea typeface="Helvetica" charset="0"/>
                <a:cs typeface="Helvetica" charset="0"/>
                <a:sym typeface="Helvetica" charset="0"/>
              </a:rPr>
            </a:br>
            <a:r>
              <a:rPr lang="pl-PL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GDDKiA Oddział w Gdańsku</a:t>
            </a:r>
            <a:br>
              <a:rPr lang="pl-PL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pl-PL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pl-PL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pl-PL" sz="1600" b="1" i="1" dirty="0" smtClean="0">
                <a:solidFill>
                  <a:schemeClr val="bg1"/>
                </a:solidFill>
                <a:latin typeface="Verdana" pitchFamily="34" charset="0"/>
                <a:cs typeface="Helvetica" charset="0"/>
                <a:sym typeface="Helvetica" charset="0"/>
              </a:rPr>
              <a:t/>
            </a:r>
            <a:br>
              <a:rPr lang="pl-PL" sz="1600" b="1" i="1" dirty="0" smtClean="0">
                <a:solidFill>
                  <a:schemeClr val="bg1"/>
                </a:solidFill>
                <a:latin typeface="Verdana" pitchFamily="34" charset="0"/>
                <a:cs typeface="Helvetica" charset="0"/>
                <a:sym typeface="Helvetica" charset="0"/>
              </a:rPr>
            </a:br>
            <a:r>
              <a:rPr lang="pl-PL" sz="1600" b="1" i="1" dirty="0">
                <a:latin typeface="Verdana" pitchFamily="34" charset="0"/>
                <a:sym typeface="Helvetica" charset="0"/>
              </a:rPr>
              <a:t> </a:t>
            </a:r>
            <a:r>
              <a:rPr lang="pl-PL" sz="1600" b="1" i="1" dirty="0" smtClean="0">
                <a:latin typeface="Verdana" pitchFamily="34" charset="0"/>
                <a:sym typeface="Helvetica" charset="0"/>
              </a:rPr>
              <a:t>                            </a:t>
            </a:r>
            <a:r>
              <a:rPr lang="pl-PL" sz="1600" b="1" dirty="0" smtClean="0">
                <a:solidFill>
                  <a:schemeClr val="bg1"/>
                </a:solidFill>
                <a:latin typeface="Helvetica" pitchFamily="34" charset="0"/>
                <a:cs typeface="Helvetica" pitchFamily="34" charset="0"/>
                <a:sym typeface="Helvetica" charset="0"/>
              </a:rPr>
              <a:t>Karol </a:t>
            </a:r>
            <a:r>
              <a:rPr lang="pl-PL" sz="1600" b="1" dirty="0">
                <a:solidFill>
                  <a:schemeClr val="bg1"/>
                </a:solidFill>
                <a:latin typeface="Helvetica" pitchFamily="34" charset="0"/>
                <a:cs typeface="Helvetica" pitchFamily="34" charset="0"/>
                <a:sym typeface="Helvetica" charset="0"/>
              </a:rPr>
              <a:t>Markowski</a:t>
            </a:r>
            <a:br>
              <a:rPr lang="pl-PL" sz="1600" b="1" dirty="0">
                <a:solidFill>
                  <a:schemeClr val="bg1"/>
                </a:solidFill>
                <a:latin typeface="Helvetica" pitchFamily="34" charset="0"/>
                <a:cs typeface="Helvetica" pitchFamily="34" charset="0"/>
                <a:sym typeface="Helvetica" charset="0"/>
              </a:rPr>
            </a:br>
            <a:r>
              <a:rPr lang="pl-PL" sz="1600" b="1" dirty="0" smtClean="0">
                <a:solidFill>
                  <a:schemeClr val="bg1"/>
                </a:solidFill>
                <a:latin typeface="Helvetica" pitchFamily="34" charset="0"/>
                <a:cs typeface="Helvetica" pitchFamily="34" charset="0"/>
                <a:sym typeface="Helvetica" charset="0"/>
              </a:rPr>
              <a:t>			</a:t>
            </a:r>
            <a:r>
              <a:rPr lang="pl-PL" sz="1600" dirty="0" smtClean="0">
                <a:solidFill>
                  <a:schemeClr val="bg1"/>
                </a:solidFill>
                <a:latin typeface="Helvetica" pitchFamily="34" charset="0"/>
                <a:ea typeface="Helvetica" charset="0"/>
                <a:cs typeface="Helvetica" pitchFamily="34" charset="0"/>
                <a:sym typeface="Helvetica" charset="0"/>
              </a:rPr>
              <a:t>Starogard Gdański , 21 lutego, 2018 </a:t>
            </a:r>
            <a:r>
              <a:rPr lang="pl-PL" sz="1600" dirty="0" smtClean="0">
                <a:solidFill>
                  <a:schemeClr val="bg1"/>
                </a:solidFill>
                <a:latin typeface="Helvetica" pitchFamily="34" charset="0"/>
                <a:ea typeface="Helvetica" charset="0"/>
                <a:cs typeface="Helvetica" pitchFamily="34" charset="0"/>
                <a:sym typeface="Helvetica" charset="0"/>
              </a:rPr>
              <a:t>r.</a:t>
            </a:r>
            <a:r>
              <a:rPr lang="pl-PL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pl-PL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pl-PL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pl-PL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endParaRPr lang="pl-PL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403648" y="348655"/>
            <a:ext cx="71548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bg1"/>
                </a:solidFill>
                <a:latin typeface="Verdana" pitchFamily="34" charset="0"/>
              </a:rPr>
              <a:t>Działania GDDKiA na drodze krajowej nr 22 w powiecie </a:t>
            </a:r>
            <a:r>
              <a:rPr lang="pl-PL" sz="2000" b="1" dirty="0" err="1" smtClean="0">
                <a:solidFill>
                  <a:schemeClr val="bg1"/>
                </a:solidFill>
                <a:latin typeface="Verdana" pitchFamily="34" charset="0"/>
              </a:rPr>
              <a:t>strogardzkim</a:t>
            </a:r>
            <a:r>
              <a:rPr lang="pl-PL" sz="2000" b="1" dirty="0" smtClean="0">
                <a:solidFill>
                  <a:schemeClr val="bg1"/>
                </a:solidFill>
                <a:latin typeface="Verdana" pitchFamily="34" charset="0"/>
              </a:rPr>
              <a:t> w latach 2017-2025 </a:t>
            </a:r>
            <a:endParaRPr lang="pl-PL" sz="2000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endParaRPr lang="pl-PL" sz="20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163"/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1790858" y="1916832"/>
            <a:ext cx="6849086" cy="3384376"/>
          </a:xfrm>
        </p:spPr>
        <p:txBody>
          <a:bodyPr/>
          <a:lstStyle/>
          <a:p>
            <a:pPr algn="l"/>
            <a: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>Dostosowanie drogi krajowej nr 22 do nośności 11,5 KN</a:t>
            </a:r>
            <a:b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</a:br>
            <a: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>Założenia do programu</a:t>
            </a:r>
            <a:b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</a:br>
            <a: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>- realizacja w etapach (12)</a:t>
            </a:r>
            <a:b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</a:br>
            <a: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>- charakter działań budowlanych ROZBUDOWA</a:t>
            </a:r>
            <a:b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</a:br>
            <a: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>- lata realizacji 2017-2024 (od etapu projektowania do etapu oddania drogi do użytkowania) </a:t>
            </a:r>
            <a:b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</a:br>
            <a: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>- wartość całkowita zadania 420 mln zł</a:t>
            </a:r>
            <a: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/>
            </a:r>
            <a:br>
              <a:rPr lang="pl-PL" sz="24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</a:br>
            <a:r>
              <a:rPr lang="pl-PL" sz="1600" b="1" dirty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/>
            </a:r>
            <a:br>
              <a:rPr lang="pl-PL" sz="1600" b="1" dirty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</a:br>
            <a:r>
              <a:rPr lang="pl-PL" sz="1600" b="1" dirty="0" smtClean="0">
                <a:solidFill>
                  <a:schemeClr val="bg1"/>
                </a:solidFill>
                <a:latin typeface="Helvetica" pitchFamily="34" charset="0"/>
                <a:ea typeface="Verdana" pitchFamily="34" charset="0"/>
                <a:cs typeface="Helvetica" pitchFamily="34" charset="0"/>
                <a:sym typeface="Verdana" pitchFamily="34" charset="0"/>
              </a:rPr>
              <a:t> 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1790858" y="260648"/>
            <a:ext cx="696593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/>
          <a:lstStyle/>
          <a:p>
            <a:pPr algn="l" defTabSz="1300163"/>
            <a:r>
              <a:rPr lang="pl-PL" sz="2400" b="1" u="sn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Zamierzenie inwestycyjne</a:t>
            </a:r>
          </a:p>
          <a:p>
            <a:pPr algn="l" defTabSz="1300163"/>
            <a:endParaRPr lang="pl-PL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5773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163"/>
            <a:endParaRPr lang="pl-PL" dirty="0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1790858" y="1340768"/>
            <a:ext cx="696593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/>
          <a:lstStyle/>
          <a:p>
            <a:pPr algn="l" defTabSz="1300163"/>
            <a:r>
              <a:rPr lang="pl-PL" sz="2400" b="1" u="sn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Zakres działań :</a:t>
            </a:r>
          </a:p>
          <a:p>
            <a:pPr marL="342900" indent="-342900" algn="l" defTabSz="1300163">
              <a:buFontTx/>
              <a:buChar char="-"/>
            </a:pPr>
            <a:r>
              <a:rPr lang="pl-PL" sz="2400" dirty="0" smtClean="0">
                <a:solidFill>
                  <a:schemeClr val="bg1"/>
                </a:solidFill>
                <a:latin typeface="+mn-lt"/>
                <a:ea typeface="Verdana" pitchFamily="34" charset="0"/>
                <a:cs typeface="Verdana" pitchFamily="34" charset="0"/>
                <a:sym typeface="Verdana" pitchFamily="34" charset="0"/>
              </a:rPr>
              <a:t>Kompleksowa przebudowa konstrukcji drogi</a:t>
            </a:r>
          </a:p>
          <a:p>
            <a:pPr marL="342900" indent="-342900" algn="l" defTabSz="1300163">
              <a:buFontTx/>
              <a:buChar char="-"/>
            </a:pPr>
            <a:r>
              <a:rPr lang="pl-PL" sz="2400" dirty="0" smtClean="0">
                <a:solidFill>
                  <a:schemeClr val="bg1"/>
                </a:solidFill>
                <a:latin typeface="+mn-lt"/>
                <a:ea typeface="Verdana" pitchFamily="34" charset="0"/>
                <a:cs typeface="Verdana" pitchFamily="34" charset="0"/>
                <a:sym typeface="Verdana" pitchFamily="34" charset="0"/>
              </a:rPr>
              <a:t>Odcinkowa rozbudowa drogi do przekroju 2+1</a:t>
            </a:r>
          </a:p>
          <a:p>
            <a:pPr marL="342900" indent="-342900" algn="l" defTabSz="1300163">
              <a:buFontTx/>
              <a:buChar char="-"/>
            </a:pPr>
            <a:r>
              <a:rPr lang="pl-PL" sz="2400" dirty="0" smtClean="0">
                <a:solidFill>
                  <a:schemeClr val="bg1"/>
                </a:solidFill>
                <a:latin typeface="+mn-lt"/>
              </a:rPr>
              <a:t>Budowa kanalizacji odwodnieniowej</a:t>
            </a:r>
          </a:p>
          <a:p>
            <a:pPr marL="342900" indent="-342900" algn="l" defTabSz="1300163">
              <a:buFontTx/>
              <a:buChar char="-"/>
            </a:pPr>
            <a:r>
              <a:rPr lang="pl-PL" sz="2400" dirty="0" smtClean="0">
                <a:solidFill>
                  <a:schemeClr val="bg1"/>
                </a:solidFill>
                <a:latin typeface="+mn-lt"/>
              </a:rPr>
              <a:t>Budowa po analizie konieczności sygnalizacji świetlnych </a:t>
            </a:r>
          </a:p>
          <a:p>
            <a:pPr marL="342900" indent="-342900" algn="l" defTabSz="1300163">
              <a:buFontTx/>
              <a:buChar char="-"/>
            </a:pPr>
            <a:r>
              <a:rPr lang="pl-PL" sz="2400" dirty="0" smtClean="0">
                <a:solidFill>
                  <a:schemeClr val="bg1"/>
                </a:solidFill>
                <a:latin typeface="+mn-lt"/>
              </a:rPr>
              <a:t>Budowa chodników i ciągu pieszo rowerowego na całej długości odcinka</a:t>
            </a:r>
            <a:endParaRPr lang="pl-PL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502210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1790858" y="260648"/>
            <a:ext cx="696593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/>
          <a:lstStyle/>
          <a:p>
            <a:pPr algn="l" defTabSz="1300163"/>
            <a:r>
              <a:rPr lang="pl-PL" sz="2400" b="1" u="sn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ETAPY</a:t>
            </a:r>
            <a:endParaRPr lang="pl-PL" sz="2400" u="sng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619672" y="1196752"/>
            <a:ext cx="727280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gr. województwa – Buszkowo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Człuchów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Chojnice Rytel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Czersk – Czarna Woda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Czarna Woda – Zblewo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Zblewo – Starogard Gdański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Starogard Gdański – Szpęgawsk</a:t>
            </a:r>
          </a:p>
          <a:p>
            <a:pPr marL="514350" indent="-514350">
              <a:buAutoNum type="arabicPeriod"/>
            </a:pPr>
            <a:r>
              <a:rPr lang="pl-PL" sz="2600" dirty="0" err="1" smtClean="0">
                <a:solidFill>
                  <a:schemeClr val="bg1"/>
                </a:solidFill>
              </a:rPr>
              <a:t>Zabagno</a:t>
            </a:r>
            <a:r>
              <a:rPr lang="pl-PL" sz="2600" dirty="0" smtClean="0">
                <a:solidFill>
                  <a:schemeClr val="bg1"/>
                </a:solidFill>
              </a:rPr>
              <a:t> – Swarożyn</a:t>
            </a:r>
          </a:p>
          <a:p>
            <a:pPr marL="514350" indent="-514350">
              <a:buAutoNum type="arabicPeriod"/>
            </a:pPr>
            <a:r>
              <a:rPr lang="pl-PL" sz="2600" dirty="0" err="1" smtClean="0">
                <a:solidFill>
                  <a:schemeClr val="bg1"/>
                </a:solidFill>
              </a:rPr>
              <a:t>Knybawa</a:t>
            </a:r>
            <a:r>
              <a:rPr lang="pl-PL" sz="2600" dirty="0" smtClean="0">
                <a:solidFill>
                  <a:schemeClr val="bg1"/>
                </a:solidFill>
              </a:rPr>
              <a:t> – Gnojewo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Cisy Malbork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Malbork przejście - Królewo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bg1"/>
                </a:solidFill>
              </a:rPr>
              <a:t>Królewo – gr. województwa</a:t>
            </a:r>
          </a:p>
          <a:p>
            <a:pPr marL="514350" indent="-514350">
              <a:buAutoNum type="arabicPeriod"/>
            </a:pPr>
            <a:endParaRPr lang="pl-PL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93303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1790858" y="260648"/>
            <a:ext cx="696593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/>
          <a:lstStyle/>
          <a:p>
            <a:pPr algn="l" defTabSz="1300163"/>
            <a:r>
              <a:rPr lang="pl-PL" sz="2400" b="1" u="sn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Etap 4.</a:t>
            </a:r>
          </a:p>
          <a:p>
            <a:pPr algn="l" defTabSz="1300163"/>
            <a:endParaRPr lang="pl-PL" sz="2400" u="sng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619672" y="1056541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chemeClr val="bg1"/>
                </a:solidFill>
              </a:rPr>
              <a:t>Czersk – Czarna Woda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Program zatwierdzony przez ministerstwo 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Faza realizacji: umowa z projektantem </a:t>
            </a:r>
          </a:p>
          <a:p>
            <a:pPr marL="457200" indent="-457200">
              <a:buFontTx/>
              <a:buChar char="-"/>
            </a:pPr>
            <a:r>
              <a:rPr lang="pl-PL" sz="2800" b="1" dirty="0">
                <a:solidFill>
                  <a:schemeClr val="bg1"/>
                </a:solidFill>
              </a:rPr>
              <a:t>szacunkowy koszt 49 450 </a:t>
            </a:r>
            <a:r>
              <a:rPr lang="pl-PL" sz="2800" b="1" dirty="0" smtClean="0">
                <a:solidFill>
                  <a:schemeClr val="bg1"/>
                </a:solidFill>
              </a:rPr>
              <a:t>tys. zł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Lata realizacji 2017 - 2021</a:t>
            </a:r>
            <a:endParaRPr lang="pl-PL" sz="2800" b="1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pl-PL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99593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2051" name="Obi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1790858" y="260648"/>
            <a:ext cx="696593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/>
          <a:lstStyle/>
          <a:p>
            <a:pPr algn="l" defTabSz="1300163"/>
            <a:r>
              <a:rPr lang="pl-PL" sz="2400" b="1" u="sn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Etap 5.</a:t>
            </a:r>
          </a:p>
          <a:p>
            <a:pPr algn="l" defTabSz="1300163"/>
            <a:endParaRPr lang="pl-PL" sz="2400" u="sng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619672" y="1056541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chemeClr val="bg1"/>
                </a:solidFill>
              </a:rPr>
              <a:t>Czarna Woda - Zblewo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Program zatwierdzony przez ministerstwo 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Faza realizacji:  przetarg na projektowanie</a:t>
            </a:r>
          </a:p>
          <a:p>
            <a:pPr marL="457200" indent="-457200">
              <a:buFontTx/>
              <a:buChar char="-"/>
            </a:pPr>
            <a:r>
              <a:rPr lang="pl-PL" sz="2800" b="1" dirty="0">
                <a:solidFill>
                  <a:schemeClr val="bg1"/>
                </a:solidFill>
              </a:rPr>
              <a:t>szacunkowy koszt </a:t>
            </a:r>
            <a:r>
              <a:rPr lang="pl-PL" sz="2800" b="1" dirty="0" smtClean="0">
                <a:solidFill>
                  <a:schemeClr val="bg1"/>
                </a:solidFill>
              </a:rPr>
              <a:t>82 700 tys. zł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Lata realizacji 2018 - 2022</a:t>
            </a:r>
            <a:endParaRPr lang="pl-PL" sz="2800" b="1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pl-PL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1684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0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2051" name="Obi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1790858" y="260648"/>
            <a:ext cx="696593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/>
          <a:lstStyle/>
          <a:p>
            <a:pPr algn="l" defTabSz="1300163"/>
            <a:r>
              <a:rPr lang="pl-PL" sz="2400" b="1" u="sn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Etap 6.</a:t>
            </a:r>
          </a:p>
          <a:p>
            <a:pPr algn="l" defTabSz="1300163"/>
            <a:endParaRPr lang="pl-PL" sz="2400" u="sng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619672" y="1056541"/>
            <a:ext cx="7272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chemeClr val="bg1"/>
                </a:solidFill>
              </a:rPr>
              <a:t>Zblewo – Starogard Gdański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Program NIE ZATWIERDZONY przez ministerstwo 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Faza realizacji: uzgodnienia PI</a:t>
            </a:r>
          </a:p>
          <a:p>
            <a:pPr marL="457200" indent="-457200">
              <a:buFontTx/>
              <a:buChar char="-"/>
            </a:pPr>
            <a:r>
              <a:rPr lang="pl-PL" sz="2800" b="1" dirty="0">
                <a:solidFill>
                  <a:schemeClr val="bg1"/>
                </a:solidFill>
              </a:rPr>
              <a:t>szacunkowy koszt </a:t>
            </a:r>
            <a:r>
              <a:rPr lang="pl-PL" sz="2800" b="1" dirty="0" smtClean="0">
                <a:solidFill>
                  <a:schemeClr val="bg1"/>
                </a:solidFill>
              </a:rPr>
              <a:t>45 350 tys. zł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Lata realizacji 2020 - 2024</a:t>
            </a:r>
            <a:endParaRPr lang="pl-PL" sz="2800" b="1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pl-PL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36268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iekt 3"/>
          <p:cNvGraphicFramePr>
            <a:graphicFrameLocks noChangeAspect="1"/>
          </p:cNvGraphicFramePr>
          <p:nvPr/>
        </p:nvGraphicFramePr>
        <p:xfrm>
          <a:off x="250825" y="268288"/>
          <a:ext cx="922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3" name="CorelDRAW" r:id="rId3" imgW="3333240" imgH="2049840" progId="CorelDRAW.Graphic.13">
                  <p:embed/>
                </p:oleObj>
              </mc:Choice>
              <mc:Fallback>
                <p:oleObj name="CorelDRAW" r:id="rId3" imgW="3333240" imgH="2049840" progId="CorelDRAW.Graphic.13">
                  <p:embed/>
                  <p:pic>
                    <p:nvPicPr>
                      <p:cNvPr id="2051" name="Obi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8288"/>
                        <a:ext cx="922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1790858" y="260648"/>
            <a:ext cx="696593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/>
          <a:lstStyle/>
          <a:p>
            <a:pPr algn="l" defTabSz="1300163"/>
            <a:r>
              <a:rPr lang="pl-PL" sz="2400" b="1" u="sng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Etap 7.</a:t>
            </a:r>
          </a:p>
          <a:p>
            <a:pPr algn="l" defTabSz="1300163"/>
            <a:endParaRPr lang="pl-PL" sz="2400" u="sng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619672" y="1056541"/>
            <a:ext cx="7272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chemeClr val="bg1"/>
                </a:solidFill>
              </a:rPr>
              <a:t>Starogard Gd. </a:t>
            </a:r>
            <a:r>
              <a:rPr lang="pl-PL" sz="2800" b="1" dirty="0" smtClean="0">
                <a:solidFill>
                  <a:schemeClr val="bg1"/>
                </a:solidFill>
              </a:rPr>
              <a:t>- Szpęgawsk</a:t>
            </a:r>
            <a:endParaRPr lang="pl-PL" sz="2800" b="1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pl-PL" sz="2800" b="1" dirty="0">
                <a:solidFill>
                  <a:schemeClr val="bg1"/>
                </a:solidFill>
              </a:rPr>
              <a:t>Program NIE ZATWIERDZONY przez ministerstwo 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Faza realizacji: uzgodnienie PI</a:t>
            </a:r>
          </a:p>
          <a:p>
            <a:pPr marL="457200" indent="-457200">
              <a:buFontTx/>
              <a:buChar char="-"/>
            </a:pPr>
            <a:r>
              <a:rPr lang="pl-PL" sz="2800" b="1" dirty="0">
                <a:solidFill>
                  <a:schemeClr val="bg1"/>
                </a:solidFill>
              </a:rPr>
              <a:t>szacunkowy koszt </a:t>
            </a:r>
            <a:r>
              <a:rPr lang="pl-PL" sz="2800" b="1" dirty="0" smtClean="0">
                <a:solidFill>
                  <a:schemeClr val="bg1"/>
                </a:solidFill>
              </a:rPr>
              <a:t>14 700 tys. zł</a:t>
            </a:r>
          </a:p>
          <a:p>
            <a:pPr marL="457200" indent="-457200">
              <a:buFontTx/>
              <a:buChar char="-"/>
            </a:pPr>
            <a:r>
              <a:rPr lang="pl-PL" sz="2800" b="1" dirty="0" smtClean="0">
                <a:solidFill>
                  <a:schemeClr val="bg1"/>
                </a:solidFill>
              </a:rPr>
              <a:t>Lata realizacji 2020 - 2023</a:t>
            </a:r>
            <a:endParaRPr lang="pl-PL" sz="2800" b="1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pl-PL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9041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2268</TotalTime>
  <Words>215</Words>
  <Application>Microsoft Office PowerPoint</Application>
  <PresentationFormat>Pokaz na ekranie (4:3)</PresentationFormat>
  <Paragraphs>56</Paragraphs>
  <Slides>8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Helvetica</vt:lpstr>
      <vt:lpstr>Verdana</vt:lpstr>
      <vt:lpstr>Motyw pakietu Office</vt:lpstr>
      <vt:lpstr>CorelDRAW</vt:lpstr>
      <vt:lpstr>  Generalna Dyrekcja Dróg Krajowych i Autostrad GDDKiA Oddział w Gdańsku                                Karol Markowski    Starogard Gdański , 21 lutego, 2018 r.  </vt:lpstr>
      <vt:lpstr>Dostosowanie drogi krajowej nr 22 do nośności 11,5 KN Założenia do programu - realizacja w etapach (12) - charakter działań budowlanych ROZBUDOWA - lata realizacji 2017-2024 (od etapu projektowania do etapu oddania drogi do użytkowania)  - wartość całkowita zadania 420 mln zł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pracy rzecznika</dc:title>
  <dc:creator>Michalski Piotr</dc:creator>
  <cp:lastModifiedBy>Karol</cp:lastModifiedBy>
  <cp:revision>252</cp:revision>
  <cp:lastPrinted>2012-11-30T10:30:29Z</cp:lastPrinted>
  <dcterms:created xsi:type="dcterms:W3CDTF">2012-01-11T06:08:04Z</dcterms:created>
  <dcterms:modified xsi:type="dcterms:W3CDTF">2018-02-21T08:18:47Z</dcterms:modified>
</cp:coreProperties>
</file>